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23"/>
  </p:notesMasterIdLst>
  <p:sldIdLst>
    <p:sldId id="286" r:id="rId6"/>
    <p:sldId id="1627" r:id="rId7"/>
    <p:sldId id="340" r:id="rId8"/>
    <p:sldId id="363" r:id="rId9"/>
    <p:sldId id="367" r:id="rId10"/>
    <p:sldId id="365" r:id="rId11"/>
    <p:sldId id="320" r:id="rId12"/>
    <p:sldId id="364" r:id="rId13"/>
    <p:sldId id="366" r:id="rId14"/>
    <p:sldId id="362" r:id="rId15"/>
    <p:sldId id="356" r:id="rId16"/>
    <p:sldId id="372" r:id="rId17"/>
    <p:sldId id="1628" r:id="rId18"/>
    <p:sldId id="1629" r:id="rId19"/>
    <p:sldId id="1630" r:id="rId20"/>
    <p:sldId id="297" r:id="rId21"/>
    <p:sldId id="339" r:id="rId22"/>
  </p:sldIdLst>
  <p:sldSz cx="12192000" cy="6858000"/>
  <p:notesSz cx="7010400" cy="92964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w-Whitson, Francine (FHWA)" initials="SF(" lastIdx="23" clrIdx="0">
    <p:extLst>
      <p:ext uri="{19B8F6BF-5375-455C-9EA6-DF929625EA0E}">
        <p15:presenceInfo xmlns:p15="http://schemas.microsoft.com/office/powerpoint/2012/main" userId="S-1-5-21-982035342-1880134254-310265210-56128" providerId="AD"/>
      </p:ext>
    </p:extLst>
  </p:cmAuthor>
  <p:cmAuthor id="2" name="Hughes-Reck, Susanna (FHWA)" initials="HS(" lastIdx="1" clrIdx="1">
    <p:extLst>
      <p:ext uri="{19B8F6BF-5375-455C-9EA6-DF929625EA0E}">
        <p15:presenceInfo xmlns:p15="http://schemas.microsoft.com/office/powerpoint/2012/main" userId="S-1-5-21-982035342-1880134254-310265210-100611" providerId="AD"/>
      </p:ext>
    </p:extLst>
  </p:cmAuthor>
  <p:cmAuthor id="3" name="Stephanos, Peter (FHWA)" initials="SP(" lastIdx="1" clrIdx="2">
    <p:extLst>
      <p:ext uri="{19B8F6BF-5375-455C-9EA6-DF929625EA0E}">
        <p15:presenceInfo xmlns:p15="http://schemas.microsoft.com/office/powerpoint/2012/main" userId="S-1-5-21-982035342-1880134254-310265210-95116" providerId="AD"/>
      </p:ext>
    </p:extLst>
  </p:cmAuthor>
  <p:cmAuthor id="4" name="Rigney, Melanie (FHWA)" initials="RM(" lastIdx="21" clrIdx="3">
    <p:extLst>
      <p:ext uri="{19B8F6BF-5375-455C-9EA6-DF929625EA0E}">
        <p15:presenceInfo xmlns:p15="http://schemas.microsoft.com/office/powerpoint/2012/main" userId="S-1-5-21-982035342-1880134254-310265210-330140" providerId="AD"/>
      </p:ext>
    </p:extLst>
  </p:cmAuthor>
  <p:cmAuthor id="5" name="Krolak, Joseph (FHWA)" initials="KJ(" lastIdx="1" clrIdx="4">
    <p:extLst>
      <p:ext uri="{19B8F6BF-5375-455C-9EA6-DF929625EA0E}">
        <p15:presenceInfo xmlns:p15="http://schemas.microsoft.com/office/powerpoint/2012/main" userId="S-1-5-21-982035342-1880134254-310265210-567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C1C1C"/>
    <a:srgbClr val="CC0066"/>
    <a:srgbClr val="80008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19" autoAdjust="0"/>
    <p:restoredTop sz="68203" autoAdjust="0"/>
  </p:normalViewPr>
  <p:slideViewPr>
    <p:cSldViewPr>
      <p:cViewPr varScale="1">
        <p:scale>
          <a:sx n="59" d="100"/>
          <a:sy n="59" d="100"/>
        </p:scale>
        <p:origin x="1378" y="53"/>
      </p:cViewPr>
      <p:guideLst>
        <p:guide orient="horz" pos="2112"/>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3T20:06:53.42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3T20:07:02.98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31,'0'0</inkml:trace>
  <inkml:trace contextRef="#ctx0" brushRef="#br0" timeOffset="700.33">30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3T20:06:53.42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3T20:07:02.98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31,'0'0</inkml:trace>
  <inkml:trace contextRef="#ctx0" brushRef="#br0" timeOffset="700.33">30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67008E50-257F-4F9E-B04D-FA2ED3C3D0AB}" type="datetimeFigureOut">
              <a:rPr lang="en-US" smtClean="0"/>
              <a:t>8/28/2024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CFD010D5-3855-43B8-A925-D934B3F123B5}" type="slidenum">
              <a:rPr lang="en-US" smtClean="0"/>
              <a:t>‹#›</a:t>
            </a:fld>
            <a:endParaRPr lang="en-US"/>
          </a:p>
        </p:txBody>
      </p:sp>
    </p:spTree>
    <p:extLst>
      <p:ext uri="{BB962C8B-B14F-4D97-AF65-F5344CB8AC3E}">
        <p14:creationId xmlns:p14="http://schemas.microsoft.com/office/powerpoint/2010/main" val="2645353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As we begin this roundtable discussion, we don’t intend this to be another presentation (although my portion may feel like it).</a:t>
            </a:r>
          </a:p>
          <a:p>
            <a:endParaRPr lang="en-US" dirty="0"/>
          </a:p>
          <a:p>
            <a:r>
              <a:rPr lang="en-US" dirty="0"/>
              <a:t>I thought it would be helpful to briefly describe where this  FHWA 23 Metric review approach came from, where its regulatory basis resides and what is included in the process.</a:t>
            </a:r>
          </a:p>
          <a:p>
            <a:endParaRPr lang="en-US" dirty="0"/>
          </a:p>
          <a:p>
            <a:r>
              <a:rPr lang="en-US" dirty="0"/>
              <a:t>Then we will let the other panelists discuss their involvement in the process and hopefully provide the audience with potential solutions to address any deficiencies within your State’s Scour program.</a:t>
            </a:r>
          </a:p>
        </p:txBody>
      </p:sp>
      <p:sp>
        <p:nvSpPr>
          <p:cNvPr id="4" name="Slide Number Placeholder 3"/>
          <p:cNvSpPr>
            <a:spLocks noGrp="1"/>
          </p:cNvSpPr>
          <p:nvPr>
            <p:ph type="sldNum" sz="quarter" idx="10"/>
          </p:nvPr>
        </p:nvSpPr>
        <p:spPr/>
        <p:txBody>
          <a:bodyPr/>
          <a:lstStyle/>
          <a:p>
            <a:pPr defTabSz="914266">
              <a:defRPr/>
            </a:pPr>
            <a:fld id="{1B9A179D-2D27-49E2-B022-8EDDA2EFE682}" type="slidenum">
              <a:rPr lang="en-US">
                <a:solidFill>
                  <a:srgbClr val="595959"/>
                </a:solidFill>
                <a:latin typeface="Book Antiqua"/>
              </a:rPr>
              <a:pPr defTabSz="914266">
                <a:defRPr/>
              </a:pPr>
              <a:t>1</a:t>
            </a:fld>
            <a:endParaRPr lang="en-US">
              <a:solidFill>
                <a:srgbClr val="595959"/>
              </a:solidFill>
              <a:latin typeface="Book Antiqua"/>
            </a:endParaRPr>
          </a:p>
        </p:txBody>
      </p:sp>
    </p:spTree>
    <p:extLst>
      <p:ext uri="{BB962C8B-B14F-4D97-AF65-F5344CB8AC3E}">
        <p14:creationId xmlns:p14="http://schemas.microsoft.com/office/powerpoint/2010/main" val="203248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u="sng" dirty="0"/>
              <a:t>DBEs will be assessing </a:t>
            </a:r>
            <a:r>
              <a:rPr lang="en-US" dirty="0"/>
              <a:t>2 populations of bridges that are evaluated for compliance with NBIS:</a:t>
            </a:r>
          </a:p>
          <a:p>
            <a:endParaRPr lang="en-US" dirty="0"/>
          </a:p>
          <a:p>
            <a:r>
              <a:rPr lang="en-US" dirty="0"/>
              <a:t>- Bridges over water – reviewing files to verify scour appraisals are documented and relevant</a:t>
            </a:r>
          </a:p>
          <a:p>
            <a:endParaRPr lang="en-US" dirty="0"/>
          </a:p>
          <a:p>
            <a:r>
              <a:rPr lang="en-US" dirty="0"/>
              <a:t>- Bridge that are scour critical or have unknown foundations – verify that POAs are documented and being implemented</a:t>
            </a:r>
          </a:p>
        </p:txBody>
      </p:sp>
      <p:sp>
        <p:nvSpPr>
          <p:cNvPr id="4" name="Slide Number Placeholder 3"/>
          <p:cNvSpPr>
            <a:spLocks noGrp="1"/>
          </p:cNvSpPr>
          <p:nvPr>
            <p:ph type="sldNum" sz="quarter" idx="10"/>
          </p:nvPr>
        </p:nvSpPr>
        <p:spPr/>
        <p:txBody>
          <a:bodyPr/>
          <a:lstStyle/>
          <a:p>
            <a:fld id="{1D53B019-1CF0-4809-B7B2-C6E1020C2F4F}" type="slidenum">
              <a:rPr lang="en-US" smtClean="0"/>
              <a:t>10</a:t>
            </a:fld>
            <a:endParaRPr lang="en-US" dirty="0"/>
          </a:p>
        </p:txBody>
      </p:sp>
    </p:spTree>
    <p:extLst>
      <p:ext uri="{BB962C8B-B14F-4D97-AF65-F5344CB8AC3E}">
        <p14:creationId xmlns:p14="http://schemas.microsoft.com/office/powerpoint/2010/main" val="2405887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Annually, the DBE will make a compliance determination for each of the 23 Metrics</a:t>
            </a:r>
          </a:p>
        </p:txBody>
      </p:sp>
      <p:sp>
        <p:nvSpPr>
          <p:cNvPr id="4" name="Slide Number Placeholder 3"/>
          <p:cNvSpPr>
            <a:spLocks noGrp="1"/>
          </p:cNvSpPr>
          <p:nvPr>
            <p:ph type="sldNum" sz="quarter" idx="5"/>
          </p:nvPr>
        </p:nvSpPr>
        <p:spPr/>
        <p:txBody>
          <a:bodyPr/>
          <a:lstStyle/>
          <a:p>
            <a:fld id="{CFD010D5-3855-43B8-A925-D934B3F123B5}" type="slidenum">
              <a:rPr lang="en-US" smtClean="0"/>
              <a:t>11</a:t>
            </a:fld>
            <a:endParaRPr lang="en-US"/>
          </a:p>
        </p:txBody>
      </p:sp>
    </p:spTree>
    <p:extLst>
      <p:ext uri="{BB962C8B-B14F-4D97-AF65-F5344CB8AC3E}">
        <p14:creationId xmlns:p14="http://schemas.microsoft.com/office/powerpoint/2010/main" val="821763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Tx/>
              <a:buChar char="-"/>
            </a:pPr>
            <a:endParaRPr lang="en-US" dirty="0"/>
          </a:p>
        </p:txBody>
      </p:sp>
      <p:sp>
        <p:nvSpPr>
          <p:cNvPr id="4" name="Slide Number Placeholder 3"/>
          <p:cNvSpPr>
            <a:spLocks noGrp="1"/>
          </p:cNvSpPr>
          <p:nvPr>
            <p:ph type="sldNum" sz="quarter" idx="10"/>
          </p:nvPr>
        </p:nvSpPr>
        <p:spPr/>
        <p:txBody>
          <a:bodyPr/>
          <a:lstStyle/>
          <a:p>
            <a:fld id="{1D53B019-1CF0-4809-B7B2-C6E1020C2F4F}" type="slidenum">
              <a:rPr lang="en-US" smtClean="0"/>
              <a:t>12</a:t>
            </a:fld>
            <a:endParaRPr lang="en-US" dirty="0"/>
          </a:p>
        </p:txBody>
      </p:sp>
    </p:spTree>
    <p:extLst>
      <p:ext uri="{BB962C8B-B14F-4D97-AF65-F5344CB8AC3E}">
        <p14:creationId xmlns:p14="http://schemas.microsoft.com/office/powerpoint/2010/main" val="3180694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Annually, the DBE will make a compliance determination for each of the 23 Metrics</a:t>
            </a:r>
          </a:p>
        </p:txBody>
      </p:sp>
      <p:sp>
        <p:nvSpPr>
          <p:cNvPr id="4" name="Slide Number Placeholder 3"/>
          <p:cNvSpPr>
            <a:spLocks noGrp="1"/>
          </p:cNvSpPr>
          <p:nvPr>
            <p:ph type="sldNum" sz="quarter" idx="5"/>
          </p:nvPr>
        </p:nvSpPr>
        <p:spPr/>
        <p:txBody>
          <a:bodyPr/>
          <a:lstStyle/>
          <a:p>
            <a:fld id="{CFD010D5-3855-43B8-A925-D934B3F123B5}" type="slidenum">
              <a:rPr lang="en-US" smtClean="0"/>
              <a:t>13</a:t>
            </a:fld>
            <a:endParaRPr lang="en-US"/>
          </a:p>
        </p:txBody>
      </p:sp>
    </p:spTree>
    <p:extLst>
      <p:ext uri="{BB962C8B-B14F-4D97-AF65-F5344CB8AC3E}">
        <p14:creationId xmlns:p14="http://schemas.microsoft.com/office/powerpoint/2010/main" val="154077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D010D5-3855-43B8-A925-D934B3F123B5}" type="slidenum">
              <a:rPr lang="en-US" smtClean="0"/>
              <a:t>14</a:t>
            </a:fld>
            <a:endParaRPr lang="en-US"/>
          </a:p>
        </p:txBody>
      </p:sp>
    </p:spTree>
    <p:extLst>
      <p:ext uri="{BB962C8B-B14F-4D97-AF65-F5344CB8AC3E}">
        <p14:creationId xmlns:p14="http://schemas.microsoft.com/office/powerpoint/2010/main" val="1575598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D010D5-3855-43B8-A925-D934B3F123B5}" type="slidenum">
              <a:rPr lang="en-US" smtClean="0"/>
              <a:t>15</a:t>
            </a:fld>
            <a:endParaRPr lang="en-US"/>
          </a:p>
        </p:txBody>
      </p:sp>
    </p:spTree>
    <p:extLst>
      <p:ext uri="{BB962C8B-B14F-4D97-AF65-F5344CB8AC3E}">
        <p14:creationId xmlns:p14="http://schemas.microsoft.com/office/powerpoint/2010/main" val="1905893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53B019-1CF0-4809-B7B2-C6E1020C2F4F}" type="slidenum">
              <a:rPr lang="en-US" smtClean="0"/>
              <a:t>16</a:t>
            </a:fld>
            <a:endParaRPr lang="en-US" dirty="0"/>
          </a:p>
        </p:txBody>
      </p:sp>
    </p:spTree>
    <p:extLst>
      <p:ext uri="{BB962C8B-B14F-4D97-AF65-F5344CB8AC3E}">
        <p14:creationId xmlns:p14="http://schemas.microsoft.com/office/powerpoint/2010/main" val="3467114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Tx/>
              <a:buChar char="-"/>
            </a:pPr>
            <a:endParaRPr lang="en-US" dirty="0"/>
          </a:p>
        </p:txBody>
      </p:sp>
      <p:sp>
        <p:nvSpPr>
          <p:cNvPr id="4" name="Slide Number Placeholder 3"/>
          <p:cNvSpPr>
            <a:spLocks noGrp="1"/>
          </p:cNvSpPr>
          <p:nvPr>
            <p:ph type="sldNum" sz="quarter" idx="10"/>
          </p:nvPr>
        </p:nvSpPr>
        <p:spPr/>
        <p:txBody>
          <a:bodyPr/>
          <a:lstStyle/>
          <a:p>
            <a:fld id="{1D53B019-1CF0-4809-B7B2-C6E1020C2F4F}" type="slidenum">
              <a:rPr lang="en-US" smtClean="0"/>
              <a:t>17</a:t>
            </a:fld>
            <a:endParaRPr lang="en-US" dirty="0"/>
          </a:p>
        </p:txBody>
      </p:sp>
    </p:spTree>
    <p:extLst>
      <p:ext uri="{BB962C8B-B14F-4D97-AF65-F5344CB8AC3E}">
        <p14:creationId xmlns:p14="http://schemas.microsoft.com/office/powerpoint/2010/main" val="2569091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D010D5-3855-43B8-A925-D934B3F123B5}" type="slidenum">
              <a:rPr lang="en-US" smtClean="0"/>
              <a:t>2</a:t>
            </a:fld>
            <a:endParaRPr lang="en-US"/>
          </a:p>
        </p:txBody>
      </p:sp>
    </p:spTree>
    <p:extLst>
      <p:ext uri="{BB962C8B-B14F-4D97-AF65-F5344CB8AC3E}">
        <p14:creationId xmlns:p14="http://schemas.microsoft.com/office/powerpoint/2010/main" val="793757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solidFill>
                  <a:srgbClr val="000000"/>
                </a:solidFill>
                <a:latin typeface="Times New Roman" panose="02020603050405020304" pitchFamily="18" charset="0"/>
              </a:rPr>
              <a:t>- In 2010, in response to a recommendation from the Office of the Inspector General (OIG) and Congressional direction, the FHWA developed a new systematic, data-driven, and risk-based oversight process for monitoring State compliance with the National Bridge Inspection Standards (NBIS). </a:t>
            </a:r>
          </a:p>
          <a:p>
            <a:endParaRPr lang="en-US" dirty="0"/>
          </a:p>
        </p:txBody>
      </p:sp>
      <p:sp>
        <p:nvSpPr>
          <p:cNvPr id="4" name="Slide Number Placeholder 3"/>
          <p:cNvSpPr>
            <a:spLocks noGrp="1"/>
          </p:cNvSpPr>
          <p:nvPr>
            <p:ph type="sldNum" sz="quarter" idx="10"/>
          </p:nvPr>
        </p:nvSpPr>
        <p:spPr/>
        <p:txBody>
          <a:bodyPr/>
          <a:lstStyle/>
          <a:p>
            <a:fld id="{1D53B019-1CF0-4809-B7B2-C6E1020C2F4F}" type="slidenum">
              <a:rPr lang="en-US" smtClean="0"/>
              <a:t>3</a:t>
            </a:fld>
            <a:endParaRPr lang="en-US" dirty="0"/>
          </a:p>
        </p:txBody>
      </p:sp>
    </p:spTree>
    <p:extLst>
      <p:ext uri="{BB962C8B-B14F-4D97-AF65-F5344CB8AC3E}">
        <p14:creationId xmlns:p14="http://schemas.microsoft.com/office/powerpoint/2010/main" val="4282927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solidFill>
                  <a:srgbClr val="000000"/>
                </a:solidFill>
                <a:latin typeface="Times New Roman" panose="02020603050405020304" pitchFamily="18" charset="0"/>
              </a:rPr>
              <a:t>The risk-based and data-driven process was primarily targeting:</a:t>
            </a:r>
          </a:p>
          <a:p>
            <a:r>
              <a:rPr lang="en-US" sz="1700" dirty="0">
                <a:solidFill>
                  <a:srgbClr val="000000"/>
                </a:solidFill>
                <a:latin typeface="Times New Roman" panose="02020603050405020304" pitchFamily="18" charset="0"/>
              </a:rPr>
              <a:t>- a National standard of compliance with the NBIS</a:t>
            </a:r>
          </a:p>
          <a:p>
            <a:r>
              <a:rPr lang="en-US" sz="1700" dirty="0">
                <a:solidFill>
                  <a:srgbClr val="000000"/>
                </a:solidFill>
                <a:latin typeface="Times New Roman" panose="02020603050405020304" pitchFamily="18" charset="0"/>
              </a:rPr>
              <a:t>- allow owners to better manage their resources</a:t>
            </a:r>
          </a:p>
          <a:p>
            <a:endParaRPr lang="en-US" sz="1700" dirty="0">
              <a:solidFill>
                <a:srgbClr val="000000"/>
              </a:solidFill>
              <a:latin typeface="Times New Roman" panose="02020603050405020304" pitchFamily="18" charset="0"/>
            </a:endParaRPr>
          </a:p>
          <a:p>
            <a:r>
              <a:rPr lang="en-US" sz="1700" dirty="0">
                <a:solidFill>
                  <a:srgbClr val="000000"/>
                </a:solidFill>
                <a:latin typeface="Times New Roman" panose="02020603050405020304" pitchFamily="18" charset="0"/>
              </a:rPr>
              <a:t>The risk factors associated with the 23 metrics are </a:t>
            </a:r>
          </a:p>
          <a:p>
            <a:r>
              <a:rPr lang="en-US" sz="1700" dirty="0">
                <a:solidFill>
                  <a:srgbClr val="000000"/>
                </a:solidFill>
                <a:latin typeface="Times New Roman" panose="02020603050405020304" pitchFamily="18" charset="0"/>
              </a:rPr>
              <a:t>- the use of sampling to select bridges to assess an Owner’s bridge inventory (ability to make inferences about the entire bridge inventory)</a:t>
            </a:r>
          </a:p>
          <a:p>
            <a:r>
              <a:rPr lang="en-US" sz="1700" dirty="0">
                <a:solidFill>
                  <a:srgbClr val="000000"/>
                </a:solidFill>
                <a:latin typeface="Times New Roman" panose="02020603050405020304" pitchFamily="18" charset="0"/>
              </a:rPr>
              <a:t>- the use of ‘substantial compliance’ status to accept minor deficiencies within each metric with the understanding that the owner will develop an Improvement Plan to mitigate the risk with those minor </a:t>
            </a:r>
            <a:r>
              <a:rPr lang="en-US" sz="1700" dirty="0" err="1">
                <a:solidFill>
                  <a:srgbClr val="000000"/>
                </a:solidFill>
                <a:latin typeface="Times New Roman" panose="02020603050405020304" pitchFamily="18" charset="0"/>
              </a:rPr>
              <a:t>deficiences</a:t>
            </a:r>
            <a:endParaRPr lang="en-US" sz="1700" dirty="0">
              <a:solidFill>
                <a:srgbClr val="000000"/>
              </a:solidFill>
              <a:latin typeface="Times New Roman" panose="02020603050405020304" pitchFamily="18" charset="0"/>
            </a:endParaRPr>
          </a:p>
          <a:p>
            <a:endParaRPr lang="en-US" sz="1700" dirty="0">
              <a:solidFill>
                <a:srgbClr val="000000"/>
              </a:solidFill>
              <a:latin typeface="Times New Roman" panose="02020603050405020304" pitchFamily="18" charset="0"/>
            </a:endParaRPr>
          </a:p>
          <a:p>
            <a:endParaRPr lang="en-US" sz="1700" dirty="0">
              <a:solidFill>
                <a:srgbClr val="000000"/>
              </a:solidFill>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D53B019-1CF0-4809-B7B2-C6E1020C2F4F}" type="slidenum">
              <a:rPr lang="en-US" smtClean="0"/>
              <a:t>4</a:t>
            </a:fld>
            <a:endParaRPr lang="en-US" dirty="0"/>
          </a:p>
        </p:txBody>
      </p:sp>
    </p:spTree>
    <p:extLst>
      <p:ext uri="{BB962C8B-B14F-4D97-AF65-F5344CB8AC3E}">
        <p14:creationId xmlns:p14="http://schemas.microsoft.com/office/powerpoint/2010/main" val="2283261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solidFill>
                  <a:srgbClr val="000000"/>
                </a:solidFill>
                <a:latin typeface="Times New Roman" panose="02020603050405020304" pitchFamily="18" charset="0"/>
              </a:rPr>
              <a:t>Risk-based scour appraisals allow the use of HEC-20 Scour Assessments for low-risk bridges needing an appraisal and HEC-18 Scour Evaluations for high-risk bridges.  </a:t>
            </a:r>
          </a:p>
          <a:p>
            <a:endParaRPr lang="en-US" sz="1500" dirty="0">
              <a:solidFill>
                <a:srgbClr val="000000"/>
              </a:solidFill>
              <a:latin typeface="Times New Roman" panose="02020603050405020304" pitchFamily="18" charset="0"/>
            </a:endParaRPr>
          </a:p>
          <a:p>
            <a:r>
              <a:rPr lang="en-US" sz="1500" dirty="0">
                <a:solidFill>
                  <a:srgbClr val="000000"/>
                </a:solidFill>
                <a:latin typeface="Times New Roman" panose="02020603050405020304" pitchFamily="18" charset="0"/>
              </a:rPr>
              <a:t>Risk-based Plans of Action allow the use of low/medium/high risk POAs that are commensurate with State’s defined risk.  The countermeasures can also be risk-based where physical countermeasures are expected for high-risk bridges and a monitoring countermeasure may be appropriate for low-risk bridges</a:t>
            </a:r>
          </a:p>
          <a:p>
            <a:endParaRPr lang="en-US" sz="1500" dirty="0">
              <a:solidFill>
                <a:srgbClr val="000000"/>
              </a:solidFill>
              <a:latin typeface="Times New Roman" panose="02020603050405020304" pitchFamily="18" charset="0"/>
            </a:endParaRPr>
          </a:p>
          <a:p>
            <a:r>
              <a:rPr lang="en-US" sz="1500" dirty="0">
                <a:solidFill>
                  <a:srgbClr val="000000"/>
                </a:solidFill>
                <a:latin typeface="Times New Roman" panose="02020603050405020304" pitchFamily="18" charset="0"/>
              </a:rPr>
              <a:t>There are other risk-based design considerations in HEC-18</a:t>
            </a:r>
          </a:p>
          <a:p>
            <a:endParaRPr lang="en-US" sz="1700" dirty="0">
              <a:solidFill>
                <a:srgbClr val="000000"/>
              </a:solidFill>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D53B019-1CF0-4809-B7B2-C6E1020C2F4F}" type="slidenum">
              <a:rPr lang="en-US" smtClean="0"/>
              <a:t>5</a:t>
            </a:fld>
            <a:endParaRPr lang="en-US" dirty="0"/>
          </a:p>
        </p:txBody>
      </p:sp>
    </p:spTree>
    <p:extLst>
      <p:ext uri="{BB962C8B-B14F-4D97-AF65-F5344CB8AC3E}">
        <p14:creationId xmlns:p14="http://schemas.microsoft.com/office/powerpoint/2010/main" val="612754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Times New Roman" panose="02020603050405020304" pitchFamily="18" charset="0"/>
              </a:rPr>
              <a:t>I mentioned earlier that each metric is traced to the regulations.  Metric 18 is tied to .313(o)(1), (2), and (3).</a:t>
            </a:r>
          </a:p>
          <a:p>
            <a:endParaRPr lang="en-US" dirty="0">
              <a:solidFill>
                <a:srgbClr val="000000"/>
              </a:solidFill>
              <a:latin typeface="Times New Roman" panose="02020603050405020304" pitchFamily="18" charset="0"/>
            </a:endParaRPr>
          </a:p>
          <a:p>
            <a:pPr marL="330521" indent="-330521">
              <a:buAutoNum type="arabicParenBoth"/>
            </a:pPr>
            <a:r>
              <a:rPr lang="en-US" dirty="0">
                <a:solidFill>
                  <a:srgbClr val="000000"/>
                </a:solidFill>
                <a:latin typeface="Times New Roman" panose="02020603050405020304" pitchFamily="18" charset="0"/>
              </a:rPr>
              <a:t>Requires an Appraisal for all bridges over water.  (</a:t>
            </a:r>
            <a:r>
              <a:rPr lang="en-US" b="1" dirty="0">
                <a:solidFill>
                  <a:srgbClr val="FF0000"/>
                </a:solidFill>
                <a:latin typeface="Times New Roman" panose="02020603050405020304" pitchFamily="18" charset="0"/>
              </a:rPr>
              <a:t>I will define Appraisal on the next slide</a:t>
            </a:r>
            <a:r>
              <a:rPr lang="en-US" dirty="0">
                <a:solidFill>
                  <a:srgbClr val="000000"/>
                </a:solidFill>
                <a:latin typeface="Times New Roman" panose="02020603050405020304" pitchFamily="18" charset="0"/>
              </a:rPr>
              <a:t>)</a:t>
            </a:r>
          </a:p>
          <a:p>
            <a:pPr marL="771216" lvl="1" indent="-330521">
              <a:buAutoNum type="arabicParenBoth"/>
            </a:pPr>
            <a:r>
              <a:rPr lang="en-US" dirty="0">
                <a:solidFill>
                  <a:srgbClr val="000000"/>
                </a:solidFill>
                <a:latin typeface="Times New Roman" panose="02020603050405020304" pitchFamily="18" charset="0"/>
              </a:rPr>
              <a:t>Re-appraise when conditions change from the original appraisal.  **Likely includes you as a hydraulic engineer.  </a:t>
            </a:r>
          </a:p>
          <a:p>
            <a:pPr marL="440695" lvl="1"/>
            <a:r>
              <a:rPr lang="en-US" dirty="0">
                <a:solidFill>
                  <a:srgbClr val="000000"/>
                </a:solidFill>
                <a:latin typeface="Times New Roman" panose="02020603050405020304" pitchFamily="18" charset="0"/>
              </a:rPr>
              <a:t>There is a good chance that many of your State’s </a:t>
            </a:r>
            <a:r>
              <a:rPr lang="en-US" b="1" dirty="0">
                <a:solidFill>
                  <a:srgbClr val="000000"/>
                </a:solidFill>
                <a:latin typeface="Times New Roman" panose="02020603050405020304" pitchFamily="18" charset="0"/>
              </a:rPr>
              <a:t>bridge records include the scour evaluations performed in the late 1990s to early 2000s</a:t>
            </a:r>
            <a:r>
              <a:rPr lang="en-US" dirty="0">
                <a:solidFill>
                  <a:srgbClr val="000000"/>
                </a:solidFill>
                <a:latin typeface="Times New Roman" panose="02020603050405020304" pitchFamily="18" charset="0"/>
              </a:rPr>
              <a:t>.  These evaluations were not intended to be a </a:t>
            </a:r>
            <a:r>
              <a:rPr lang="en-US" b="1" dirty="0">
                <a:solidFill>
                  <a:srgbClr val="000000"/>
                </a:solidFill>
                <a:latin typeface="Times New Roman" panose="02020603050405020304" pitchFamily="18" charset="0"/>
              </a:rPr>
              <a:t>one-n-done evaluation</a:t>
            </a:r>
            <a:r>
              <a:rPr lang="en-US" dirty="0">
                <a:solidFill>
                  <a:srgbClr val="000000"/>
                </a:solidFill>
                <a:latin typeface="Times New Roman" panose="02020603050405020304" pitchFamily="18" charset="0"/>
              </a:rPr>
              <a:t>.  </a:t>
            </a:r>
          </a:p>
          <a:p>
            <a:pPr marL="440695" lvl="1"/>
            <a:r>
              <a:rPr lang="en-US" dirty="0">
                <a:solidFill>
                  <a:srgbClr val="000000"/>
                </a:solidFill>
                <a:latin typeface="Times New Roman" panose="02020603050405020304" pitchFamily="18" charset="0"/>
              </a:rPr>
              <a:t>There is a chance that site conditions have changed over the years.  State Hydraulic engineers, NBIS Program managers and a multidisciplinary team should begin internal discussions to ask, ‘</a:t>
            </a:r>
            <a:r>
              <a:rPr lang="en-US" b="1" dirty="0">
                <a:solidFill>
                  <a:srgbClr val="000000"/>
                </a:solidFill>
                <a:latin typeface="Times New Roman" panose="02020603050405020304" pitchFamily="18" charset="0"/>
              </a:rPr>
              <a:t>Do the old scour evaluations appropriately reflect current conditions and vulnerability determinations?’</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(2) Requires a Plan of Action for Scour Critical bridge and bridges with Unknown Foundations.  ** Development may include you as a hydraulic engineer</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(3) Implement the POA when triggering event occurs </a:t>
            </a:r>
          </a:p>
          <a:p>
            <a:endParaRPr lang="en-US" sz="1700" dirty="0">
              <a:solidFill>
                <a:srgbClr val="000000"/>
              </a:solidFill>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D53B019-1CF0-4809-B7B2-C6E1020C2F4F}" type="slidenum">
              <a:rPr lang="en-US" smtClean="0"/>
              <a:t>6</a:t>
            </a:fld>
            <a:endParaRPr lang="en-US" dirty="0"/>
          </a:p>
        </p:txBody>
      </p:sp>
    </p:spTree>
    <p:extLst>
      <p:ext uri="{BB962C8B-B14F-4D97-AF65-F5344CB8AC3E}">
        <p14:creationId xmlns:p14="http://schemas.microsoft.com/office/powerpoint/2010/main" val="708011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395" indent="-230395">
              <a:defRPr/>
            </a:pPr>
            <a:r>
              <a:rPr lang="en-US" dirty="0">
                <a:latin typeface="Arial" pitchFamily="34" charset="0"/>
                <a:cs typeface="Arial" pitchFamily="34" charset="0"/>
              </a:rPr>
              <a:t>Same risk-based guidance document addresses ‘scour critical’ element, ‘UF’ element, and POAs</a:t>
            </a:r>
          </a:p>
          <a:p>
            <a:pPr marL="230395" indent="-230395">
              <a:defRPr/>
            </a:pPr>
            <a:endParaRPr lang="en-US" dirty="0">
              <a:latin typeface="Arial" pitchFamily="34" charset="0"/>
              <a:cs typeface="Arial" pitchFamily="34" charset="0"/>
            </a:endParaRPr>
          </a:p>
          <a:p>
            <a:pPr marL="230395" indent="-230395">
              <a:defRPr/>
            </a:pPr>
            <a:r>
              <a:rPr lang="en-US" dirty="0">
                <a:latin typeface="Arial" pitchFamily="34" charset="0"/>
                <a:cs typeface="Arial" pitchFamily="34" charset="0"/>
              </a:rPr>
              <a:t>Owners should update their program manual to include criteria that defines ‘high risk’ vs ‘low risk’ structures to avoid ‘cherry picking’ the application of risk-based measures</a:t>
            </a:r>
          </a:p>
          <a:p>
            <a:pPr marL="230395" indent="-230395">
              <a:defRPr/>
            </a:pPr>
            <a:endParaRPr lang="en-US" dirty="0">
              <a:latin typeface="Arial" pitchFamily="34" charset="0"/>
              <a:cs typeface="Arial" pitchFamily="34" charset="0"/>
            </a:endParaRPr>
          </a:p>
          <a:p>
            <a:pPr marL="230395" indent="-230395">
              <a:defRPr/>
            </a:pPr>
            <a:r>
              <a:rPr lang="en-US" dirty="0">
                <a:latin typeface="Arial" pitchFamily="34" charset="0"/>
                <a:cs typeface="Arial" pitchFamily="34" charset="0"/>
              </a:rPr>
              <a:t>The AASHTO Manual for Bridge Evaluation also discusses the need to perform scour evaluations</a:t>
            </a:r>
          </a:p>
          <a:p>
            <a:pPr indent="230395">
              <a:defRPr/>
            </a:pPr>
            <a:endParaRPr lang="en-US" dirty="0">
              <a:latin typeface="Arial" pitchFamily="34" charset="0"/>
              <a:cs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D53B019-1CF0-4809-B7B2-C6E1020C2F4F}" type="slidenum">
              <a:rPr lang="en-US" smtClean="0"/>
              <a:t>7</a:t>
            </a:fld>
            <a:endParaRPr lang="en-US" dirty="0"/>
          </a:p>
        </p:txBody>
      </p:sp>
    </p:spTree>
    <p:extLst>
      <p:ext uri="{BB962C8B-B14F-4D97-AF65-F5344CB8AC3E}">
        <p14:creationId xmlns:p14="http://schemas.microsoft.com/office/powerpoint/2010/main" val="2142774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700" dirty="0">
              <a:solidFill>
                <a:srgbClr val="000000"/>
              </a:solidFill>
              <a:latin typeface="Times New Roman" panose="02020603050405020304" pitchFamily="18" charset="0"/>
            </a:endParaRPr>
          </a:p>
          <a:p>
            <a:r>
              <a:rPr lang="en-US" dirty="0"/>
              <a:t>These definitions are taken from the NBIS regulations</a:t>
            </a:r>
          </a:p>
          <a:p>
            <a:endParaRPr lang="en-US" dirty="0"/>
          </a:p>
          <a:p>
            <a:r>
              <a:rPr lang="en-US" dirty="0"/>
              <a:t>This </a:t>
            </a:r>
            <a:r>
              <a:rPr lang="en-US" b="1" u="sng" dirty="0"/>
              <a:t>Scour Appraisal </a:t>
            </a:r>
            <a:r>
              <a:rPr lang="en-US" dirty="0"/>
              <a:t>term is probably new to many of you</a:t>
            </a:r>
          </a:p>
        </p:txBody>
      </p:sp>
      <p:sp>
        <p:nvSpPr>
          <p:cNvPr id="4" name="Slide Number Placeholder 3"/>
          <p:cNvSpPr>
            <a:spLocks noGrp="1"/>
          </p:cNvSpPr>
          <p:nvPr>
            <p:ph type="sldNum" sz="quarter" idx="10"/>
          </p:nvPr>
        </p:nvSpPr>
        <p:spPr/>
        <p:txBody>
          <a:bodyPr/>
          <a:lstStyle/>
          <a:p>
            <a:fld id="{1D53B019-1CF0-4809-B7B2-C6E1020C2F4F}" type="slidenum">
              <a:rPr lang="en-US" smtClean="0"/>
              <a:t>8</a:t>
            </a:fld>
            <a:endParaRPr lang="en-US" dirty="0"/>
          </a:p>
        </p:txBody>
      </p:sp>
    </p:spTree>
    <p:extLst>
      <p:ext uri="{BB962C8B-B14F-4D97-AF65-F5344CB8AC3E}">
        <p14:creationId xmlns:p14="http://schemas.microsoft.com/office/powerpoint/2010/main" val="210289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700" dirty="0">
              <a:solidFill>
                <a:srgbClr val="000000"/>
              </a:solidFill>
              <a:latin typeface="Times New Roman" panose="02020603050405020304" pitchFamily="18" charset="0"/>
            </a:endParaRPr>
          </a:p>
          <a:p>
            <a:r>
              <a:rPr lang="en-US" dirty="0"/>
              <a:t>POA is defined in the NBIS regulations and described in HEC-18 and 23</a:t>
            </a:r>
          </a:p>
          <a:p>
            <a:endParaRPr lang="en-US" dirty="0"/>
          </a:p>
          <a:p>
            <a:pPr defTabSz="881390">
              <a:defRPr/>
            </a:pPr>
            <a:r>
              <a:rPr lang="en-US" dirty="0"/>
              <a:t>Speaking of risk-based, the premise of leaving the risk associated with a scour critical bridge in service is that the owner will mitigate that risk with the steps within the POA.</a:t>
            </a:r>
          </a:p>
          <a:p>
            <a:endParaRPr lang="en-US" dirty="0"/>
          </a:p>
        </p:txBody>
      </p:sp>
      <p:sp>
        <p:nvSpPr>
          <p:cNvPr id="4" name="Slide Number Placeholder 3"/>
          <p:cNvSpPr>
            <a:spLocks noGrp="1"/>
          </p:cNvSpPr>
          <p:nvPr>
            <p:ph type="sldNum" sz="quarter" idx="10"/>
          </p:nvPr>
        </p:nvSpPr>
        <p:spPr/>
        <p:txBody>
          <a:bodyPr/>
          <a:lstStyle/>
          <a:p>
            <a:fld id="{1D53B019-1CF0-4809-B7B2-C6E1020C2F4F}" type="slidenum">
              <a:rPr lang="en-US" smtClean="0"/>
              <a:t>9</a:t>
            </a:fld>
            <a:endParaRPr lang="en-US" dirty="0"/>
          </a:p>
        </p:txBody>
      </p:sp>
    </p:spTree>
    <p:extLst>
      <p:ext uri="{BB962C8B-B14F-4D97-AF65-F5344CB8AC3E}">
        <p14:creationId xmlns:p14="http://schemas.microsoft.com/office/powerpoint/2010/main" val="3157128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gif"/><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1" y="0"/>
            <a:ext cx="3762979"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6"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731519" y="1828800"/>
            <a:ext cx="7219133" cy="2560320"/>
          </a:xfrm>
        </p:spPr>
        <p:txBody>
          <a:bodyPr anchor="t" anchorCtr="0">
            <a:normAutofit/>
          </a:bodyPr>
          <a:lstStyle>
            <a:lvl1pPr algn="l">
              <a:defRPr sz="4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731519" y="4572000"/>
            <a:ext cx="7219133"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4" name="USDOT-FHWA-HIF">
            <a:extLst>
              <a:ext uri="{FF2B5EF4-FFF2-40B4-BE49-F238E27FC236}">
                <a16:creationId xmlns:a16="http://schemas.microsoft.com/office/drawing/2014/main" id="{FAA6F5DF-4233-4C98-AF85-41806F52237A}"/>
              </a:ext>
            </a:extLst>
          </p:cNvPr>
          <p:cNvGrpSpPr>
            <a:grpSpLocks noChangeAspect="1"/>
          </p:cNvGrpSpPr>
          <p:nvPr userDrawn="1"/>
        </p:nvGrpSpPr>
        <p:grpSpPr>
          <a:xfrm>
            <a:off x="274320" y="228600"/>
            <a:ext cx="2743200" cy="1371600"/>
            <a:chOff x="312497" y="228600"/>
            <a:chExt cx="2752051" cy="1371600"/>
          </a:xfrm>
        </p:grpSpPr>
        <p:pic>
          <p:nvPicPr>
            <p:cNvPr id="15" name="FHWA logo">
              <a:extLst>
                <a:ext uri="{FF2B5EF4-FFF2-40B4-BE49-F238E27FC236}">
                  <a16:creationId xmlns:a16="http://schemas.microsoft.com/office/drawing/2014/main" id="{335AE262-6B00-41A1-A47D-CB38E706A5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228600"/>
              <a:ext cx="2683548" cy="1066800"/>
            </a:xfrm>
            <a:prstGeom prst="rect">
              <a:avLst/>
            </a:prstGeom>
          </p:spPr>
        </p:pic>
        <p:sp>
          <p:nvSpPr>
            <p:cNvPr id="16" name="HIF text">
              <a:extLst>
                <a:ext uri="{FF2B5EF4-FFF2-40B4-BE49-F238E27FC236}">
                  <a16:creationId xmlns:a16="http://schemas.microsoft.com/office/drawing/2014/main" id="{2F948B27-CAB3-4A69-83D2-876993B5DA09}"/>
                </a:ext>
              </a:extLst>
            </p:cNvPr>
            <p:cNvSpPr txBox="1"/>
            <p:nvPr userDrawn="1"/>
          </p:nvSpPr>
          <p:spPr>
            <a:xfrm>
              <a:off x="312497" y="1292423"/>
              <a:ext cx="2125903" cy="307777"/>
            </a:xfrm>
            <a:prstGeom prst="rect">
              <a:avLst/>
            </a:prstGeom>
            <a:noFill/>
          </p:spPr>
          <p:txBody>
            <a:bodyPr wrap="none" rtlCol="0">
              <a:spAutoFit/>
            </a:bodyPr>
            <a:lstStyle/>
            <a:p>
              <a:r>
                <a:rPr lang="en-US" sz="1400" b="1" i="1" dirty="0">
                  <a:latin typeface="Century Gothic" panose="020B0502020202020204" pitchFamily="34" charset="0"/>
                </a:rPr>
                <a:t>Office of Infrastructure</a:t>
              </a:r>
            </a:p>
          </p:txBody>
        </p:sp>
      </p:grpSp>
    </p:spTree>
    <p:extLst>
      <p:ext uri="{BB962C8B-B14F-4D97-AF65-F5344CB8AC3E}">
        <p14:creationId xmlns:p14="http://schemas.microsoft.com/office/powerpoint/2010/main" val="182458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 top-bottom">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Content - Left"/>
          <p:cNvSpPr>
            <a:spLocks noGrp="1"/>
          </p:cNvSpPr>
          <p:nvPr>
            <p:ph sz="half" idx="1"/>
          </p:nvPr>
        </p:nvSpPr>
        <p:spPr>
          <a:xfrm>
            <a:off x="822960" y="1737360"/>
            <a:ext cx="10515600" cy="2225040"/>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 Right"/>
          <p:cNvSpPr>
            <a:spLocks noGrp="1"/>
          </p:cNvSpPr>
          <p:nvPr>
            <p:ph sz="half" idx="2"/>
          </p:nvPr>
        </p:nvSpPr>
        <p:spPr>
          <a:xfrm>
            <a:off x="822960" y="3962400"/>
            <a:ext cx="10515600" cy="2118361"/>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05054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 header-top-bottom">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Content - Left"/>
          <p:cNvSpPr>
            <a:spLocks noGrp="1"/>
          </p:cNvSpPr>
          <p:nvPr>
            <p:ph sz="half" idx="1"/>
          </p:nvPr>
        </p:nvSpPr>
        <p:spPr>
          <a:xfrm>
            <a:off x="822960" y="1737360"/>
            <a:ext cx="10515600" cy="2225040"/>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 Right"/>
          <p:cNvSpPr>
            <a:spLocks noGrp="1"/>
          </p:cNvSpPr>
          <p:nvPr>
            <p:ph sz="half" idx="2"/>
          </p:nvPr>
        </p:nvSpPr>
        <p:spPr>
          <a:xfrm>
            <a:off x="822960" y="3962400"/>
            <a:ext cx="10515600" cy="2118361"/>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cNvSpPr>
            <a:spLocks noGrp="1"/>
          </p:cNvSpPr>
          <p:nvPr>
            <p:ph type="sldNum" sz="quarter" idx="12"/>
          </p:nvPr>
        </p:nvSpPr>
        <p:spPr/>
        <p:txBody>
          <a:bodyPr/>
          <a:lstStyle/>
          <a:p>
            <a:fld id="{A7F8E3F6-DE14-48B2-B2BC-6FABA9630FB8}" type="slidenum">
              <a:rPr lang="en-US" smtClean="0"/>
              <a:t>‹#›</a:t>
            </a:fld>
            <a:endParaRPr lang="en-US" dirty="0"/>
          </a:p>
        </p:txBody>
      </p:sp>
      <p:sp>
        <p:nvSpPr>
          <p:cNvPr id="6" name="Header">
            <a:extLst>
              <a:ext uri="{FF2B5EF4-FFF2-40B4-BE49-F238E27FC236}">
                <a16:creationId xmlns:a16="http://schemas.microsoft.com/office/drawing/2014/main" id="{E4A6285C-2029-4B21-8162-5BAC9FA9AF1A}"/>
              </a:ext>
            </a:extLst>
          </p:cNvPr>
          <p:cNvSpPr>
            <a:spLocks noGrp="1"/>
          </p:cNvSpPr>
          <p:nvPr>
            <p:ph type="body" sz="quarter" idx="13"/>
          </p:nvPr>
        </p:nvSpPr>
        <p:spPr>
          <a:xfrm>
            <a:off x="1280160" y="1280160"/>
            <a:ext cx="9601200" cy="457200"/>
          </a:xfrm>
        </p:spPr>
        <p:txBody>
          <a:bodyPr>
            <a:noAutofit/>
          </a:bodyPr>
          <a:lstStyle>
            <a:lvl1pPr marL="0" indent="0" algn="ctr">
              <a:buNone/>
              <a:defRPr sz="2800"/>
            </a:lvl1pPr>
            <a:lvl2pPr marL="320040" indent="0">
              <a:buNone/>
              <a:defRPr/>
            </a:lvl2pPr>
            <a:lvl3pPr marL="594360" indent="0">
              <a:buNone/>
              <a:defRPr/>
            </a:lvl3pPr>
            <a:lvl4pPr marL="868680" indent="0">
              <a:buNone/>
              <a:defRPr/>
            </a:lvl4pPr>
            <a:lvl5pPr marL="1097280" indent="0">
              <a:buNone/>
              <a:defRPr/>
            </a:lvl5pPr>
          </a:lstStyle>
          <a:p>
            <a:pPr lvl="0"/>
            <a:r>
              <a:rPr lang="en-US" dirty="0"/>
              <a:t>Edit Master text styles</a:t>
            </a:r>
          </a:p>
        </p:txBody>
      </p:sp>
    </p:spTree>
    <p:extLst>
      <p:ext uri="{BB962C8B-B14F-4D97-AF65-F5344CB8AC3E}">
        <p14:creationId xmlns:p14="http://schemas.microsoft.com/office/powerpoint/2010/main" val="294953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63840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13" name="Rectangle 12"/>
          <p:cNvSpPr>
            <a:spLocks noChangeArrowheads="1"/>
          </p:cNvSpPr>
          <p:nvPr userDrawn="1"/>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3622FC1C-5701-4850-9BC5-A601E26A4A2E}" type="slidenum">
              <a:rPr lang="en-US" smtClean="0">
                <a:solidFill>
                  <a:srgbClr val="1B587C">
                    <a:shade val="75000"/>
                  </a:srgbClr>
                </a:solidFill>
              </a:rPr>
              <a:pPr/>
              <a:t>‹#›</a:t>
            </a:fld>
            <a:endParaRPr lang="en-US" dirty="0">
              <a:solidFill>
                <a:srgbClr val="1B587C">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pic>
        <p:nvPicPr>
          <p:cNvPr id="28" name="Picture 2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8272" y="6406901"/>
            <a:ext cx="975360" cy="287892"/>
          </a:xfrm>
          <a:prstGeom prst="rect">
            <a:avLst/>
          </a:prstGeom>
        </p:spPr>
      </p:pic>
    </p:spTree>
    <p:extLst>
      <p:ext uri="{BB962C8B-B14F-4D97-AF65-F5344CB8AC3E}">
        <p14:creationId xmlns:p14="http://schemas.microsoft.com/office/powerpoint/2010/main" val="187581687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10307" t="6383" r="34624"/>
          <a:stretch/>
        </p:blipFill>
        <p:spPr>
          <a:xfrm>
            <a:off x="6768113" y="0"/>
            <a:ext cx="3188843" cy="3200400"/>
          </a:xfrm>
          <a:prstGeom prst="rect">
            <a:avLst/>
          </a:prstGeom>
        </p:spPr>
      </p:pic>
      <p:pic>
        <p:nvPicPr>
          <p:cNvPr id="9" name="Picture 8"/>
          <p:cNvPicPr>
            <a:picLocks noChangeAspect="1"/>
          </p:cNvPicPr>
          <p:nvPr userDrawn="1"/>
        </p:nvPicPr>
        <p:blipFill rotWithShape="1">
          <a:blip r:embed="rId3"/>
          <a:srcRect l="3397" t="301" r="1444" b="9146"/>
          <a:stretch/>
        </p:blipFill>
        <p:spPr>
          <a:xfrm>
            <a:off x="9509760" y="0"/>
            <a:ext cx="2688977" cy="2901536"/>
          </a:xfrm>
          <a:prstGeom prst="rect">
            <a:avLst/>
          </a:prstGeom>
        </p:spPr>
      </p:pic>
      <p:pic>
        <p:nvPicPr>
          <p:cNvPr id="5" name="Picture 4"/>
          <p:cNvPicPr>
            <a:picLocks noChangeAspect="1"/>
          </p:cNvPicPr>
          <p:nvPr userDrawn="1"/>
        </p:nvPicPr>
        <p:blipFill rotWithShape="1">
          <a:blip r:embed="rId4"/>
          <a:srcRect l="10769" r="38517" b="14035"/>
          <a:stretch/>
        </p:blipFill>
        <p:spPr>
          <a:xfrm>
            <a:off x="7040880" y="2827421"/>
            <a:ext cx="5165953" cy="4023360"/>
          </a:xfrm>
          <a:prstGeom prst="rect">
            <a:avLst/>
          </a:prstGeom>
        </p:spPr>
      </p:pic>
      <p:sp>
        <p:nvSpPr>
          <p:cNvPr id="16" name="Title 1">
            <a:extLst>
              <a:ext uri="{FF2B5EF4-FFF2-40B4-BE49-F238E27FC236}">
                <a16:creationId xmlns:a16="http://schemas.microsoft.com/office/drawing/2014/main" id="{68D095F9-4295-4621-9E29-401EEB17478B}"/>
              </a:ext>
            </a:extLst>
          </p:cNvPr>
          <p:cNvSpPr>
            <a:spLocks noGrp="1"/>
          </p:cNvSpPr>
          <p:nvPr>
            <p:ph type="ctrTitle"/>
          </p:nvPr>
        </p:nvSpPr>
        <p:spPr>
          <a:xfrm>
            <a:off x="731520" y="1828800"/>
            <a:ext cx="5715000" cy="2560320"/>
          </a:xfrm>
        </p:spPr>
        <p:txBody>
          <a:bodyPr anchor="t" anchorCtr="0">
            <a:normAutofit/>
          </a:bodyPr>
          <a:lstStyle>
            <a:lvl1pPr algn="l">
              <a:defRPr sz="4000">
                <a:solidFill>
                  <a:schemeClr val="tx1"/>
                </a:solidFill>
              </a:defRPr>
            </a:lvl1pPr>
          </a:lstStyle>
          <a:p>
            <a:r>
              <a:rPr lang="en-US" dirty="0"/>
              <a:t>Click to edit Master title style</a:t>
            </a:r>
          </a:p>
        </p:txBody>
      </p:sp>
      <p:sp>
        <p:nvSpPr>
          <p:cNvPr id="17" name="Subtitle 2">
            <a:extLst>
              <a:ext uri="{FF2B5EF4-FFF2-40B4-BE49-F238E27FC236}">
                <a16:creationId xmlns:a16="http://schemas.microsoft.com/office/drawing/2014/main" id="{86A25440-FC06-4B5F-9E53-C8AC66E90A79}"/>
              </a:ext>
            </a:extLst>
          </p:cNvPr>
          <p:cNvSpPr>
            <a:spLocks noGrp="1"/>
          </p:cNvSpPr>
          <p:nvPr>
            <p:ph type="subTitle" idx="1"/>
          </p:nvPr>
        </p:nvSpPr>
        <p:spPr>
          <a:xfrm>
            <a:off x="731520" y="4572000"/>
            <a:ext cx="57150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Swishes">
            <a:extLst>
              <a:ext uri="{FF2B5EF4-FFF2-40B4-BE49-F238E27FC236}">
                <a16:creationId xmlns:a16="http://schemas.microsoft.com/office/drawing/2014/main" id="{B5133743-F72E-4EEF-9FE5-A21E37CA84BE}"/>
              </a:ext>
            </a:extLst>
          </p:cNvPr>
          <p:cNvGrpSpPr/>
          <p:nvPr userDrawn="1"/>
        </p:nvGrpSpPr>
        <p:grpSpPr>
          <a:xfrm>
            <a:off x="5867400" y="0"/>
            <a:ext cx="2209800" cy="6858000"/>
            <a:chOff x="5867400" y="0"/>
            <a:chExt cx="2209800" cy="6858000"/>
          </a:xfrm>
        </p:grpSpPr>
        <p:sp>
          <p:nvSpPr>
            <p:cNvPr id="4" name="Photo blocker">
              <a:extLst>
                <a:ext uri="{FF2B5EF4-FFF2-40B4-BE49-F238E27FC236}">
                  <a16:creationId xmlns:a16="http://schemas.microsoft.com/office/drawing/2014/main" id="{3B81C14B-0ED7-4E84-8CFE-AAC0E645EC19}"/>
                </a:ext>
              </a:extLst>
            </p:cNvPr>
            <p:cNvSpPr/>
            <p:nvPr userDrawn="1"/>
          </p:nvSpPr>
          <p:spPr>
            <a:xfrm>
              <a:off x="6542773" y="933377"/>
              <a:ext cx="1181501" cy="5619822"/>
            </a:xfrm>
            <a:custGeom>
              <a:avLst/>
              <a:gdLst>
                <a:gd name="connsiteX0" fmla="*/ 0 w 1034716"/>
                <a:gd name="connsiteY0" fmla="*/ 505327 h 2959769"/>
                <a:gd name="connsiteX1" fmla="*/ 144379 w 1034716"/>
                <a:gd name="connsiteY1" fmla="*/ 2959769 h 2959769"/>
                <a:gd name="connsiteX2" fmla="*/ 649705 w 1034716"/>
                <a:gd name="connsiteY2" fmla="*/ 2791327 h 2959769"/>
                <a:gd name="connsiteX3" fmla="*/ 1034716 w 1034716"/>
                <a:gd name="connsiteY3" fmla="*/ 1684422 h 2959769"/>
                <a:gd name="connsiteX4" fmla="*/ 553453 w 1034716"/>
                <a:gd name="connsiteY4" fmla="*/ 481264 h 2959769"/>
                <a:gd name="connsiteX5" fmla="*/ 216568 w 1034716"/>
                <a:gd name="connsiteY5" fmla="*/ 0 h 2959769"/>
                <a:gd name="connsiteX6" fmla="*/ 0 w 1034716"/>
                <a:gd name="connsiteY6" fmla="*/ 72190 h 2959769"/>
                <a:gd name="connsiteX7" fmla="*/ 0 w 1034716"/>
                <a:gd name="connsiteY7" fmla="*/ 505327 h 2959769"/>
                <a:gd name="connsiteX0" fmla="*/ 0 w 1034716"/>
                <a:gd name="connsiteY0" fmla="*/ 1066297 h 3520739"/>
                <a:gd name="connsiteX1" fmla="*/ 144379 w 1034716"/>
                <a:gd name="connsiteY1" fmla="*/ 3520739 h 3520739"/>
                <a:gd name="connsiteX2" fmla="*/ 649705 w 1034716"/>
                <a:gd name="connsiteY2" fmla="*/ 3352297 h 3520739"/>
                <a:gd name="connsiteX3" fmla="*/ 1034716 w 1034716"/>
                <a:gd name="connsiteY3" fmla="*/ 2245392 h 3520739"/>
                <a:gd name="connsiteX4" fmla="*/ 553453 w 1034716"/>
                <a:gd name="connsiteY4" fmla="*/ 1042234 h 3520739"/>
                <a:gd name="connsiteX5" fmla="*/ 216568 w 1034716"/>
                <a:gd name="connsiteY5" fmla="*/ 560970 h 3520739"/>
                <a:gd name="connsiteX6" fmla="*/ 77945 w 1034716"/>
                <a:gd name="connsiteY6" fmla="*/ 0 h 3520739"/>
                <a:gd name="connsiteX7" fmla="*/ 0 w 1034716"/>
                <a:gd name="connsiteY7" fmla="*/ 1066297 h 3520739"/>
                <a:gd name="connsiteX0" fmla="*/ 0 w 956771"/>
                <a:gd name="connsiteY0" fmla="*/ 1066297 h 3520739"/>
                <a:gd name="connsiteX1" fmla="*/ 66434 w 956771"/>
                <a:gd name="connsiteY1" fmla="*/ 3520739 h 3520739"/>
                <a:gd name="connsiteX2" fmla="*/ 571760 w 956771"/>
                <a:gd name="connsiteY2" fmla="*/ 3352297 h 3520739"/>
                <a:gd name="connsiteX3" fmla="*/ 956771 w 956771"/>
                <a:gd name="connsiteY3" fmla="*/ 2245392 h 3520739"/>
                <a:gd name="connsiteX4" fmla="*/ 475508 w 956771"/>
                <a:gd name="connsiteY4" fmla="*/ 1042234 h 3520739"/>
                <a:gd name="connsiteX5" fmla="*/ 138623 w 956771"/>
                <a:gd name="connsiteY5" fmla="*/ 560970 h 3520739"/>
                <a:gd name="connsiteX6" fmla="*/ 0 w 956771"/>
                <a:gd name="connsiteY6" fmla="*/ 0 h 3520739"/>
                <a:gd name="connsiteX7" fmla="*/ 0 w 956771"/>
                <a:gd name="connsiteY7" fmla="*/ 1066297 h 3520739"/>
                <a:gd name="connsiteX0" fmla="*/ 0 w 956771"/>
                <a:gd name="connsiteY0" fmla="*/ 1066297 h 3520739"/>
                <a:gd name="connsiteX1" fmla="*/ 66434 w 956771"/>
                <a:gd name="connsiteY1" fmla="*/ 3520739 h 3520739"/>
                <a:gd name="connsiteX2" fmla="*/ 571760 w 956771"/>
                <a:gd name="connsiteY2" fmla="*/ 3352297 h 3520739"/>
                <a:gd name="connsiteX3" fmla="*/ 956771 w 956771"/>
                <a:gd name="connsiteY3" fmla="*/ 2245392 h 3520739"/>
                <a:gd name="connsiteX4" fmla="*/ 475508 w 956771"/>
                <a:gd name="connsiteY4" fmla="*/ 1042234 h 3520739"/>
                <a:gd name="connsiteX5" fmla="*/ 216568 w 956771"/>
                <a:gd name="connsiteY5" fmla="*/ 560970 h 3520739"/>
                <a:gd name="connsiteX6" fmla="*/ 0 w 956771"/>
                <a:gd name="connsiteY6" fmla="*/ 0 h 3520739"/>
                <a:gd name="connsiteX7" fmla="*/ 0 w 956771"/>
                <a:gd name="connsiteY7" fmla="*/ 1066297 h 35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6771" h="3520739">
                  <a:moveTo>
                    <a:pt x="0" y="1066297"/>
                  </a:moveTo>
                  <a:lnTo>
                    <a:pt x="66434" y="3520739"/>
                  </a:lnTo>
                  <a:lnTo>
                    <a:pt x="571760" y="3352297"/>
                  </a:lnTo>
                  <a:lnTo>
                    <a:pt x="956771" y="2245392"/>
                  </a:lnTo>
                  <a:lnTo>
                    <a:pt x="475508" y="1042234"/>
                  </a:lnTo>
                  <a:lnTo>
                    <a:pt x="216568" y="560970"/>
                  </a:lnTo>
                  <a:lnTo>
                    <a:pt x="0" y="0"/>
                  </a:lnTo>
                  <a:lnTo>
                    <a:pt x="0" y="10662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range swish">
              <a:extLst>
                <a:ext uri="{FF2B5EF4-FFF2-40B4-BE49-F238E27FC236}">
                  <a16:creationId xmlns:a16="http://schemas.microsoft.com/office/drawing/2014/main" id="{949C8BAA-59D9-4D56-9258-61430AC888B8}"/>
                </a:ext>
              </a:extLst>
            </p:cNvPr>
            <p:cNvSpPr>
              <a:spLocks/>
            </p:cNvSpPr>
            <p:nvPr userDrawn="1"/>
          </p:nvSpPr>
          <p:spPr bwMode="auto">
            <a:xfrm>
              <a:off x="6248400" y="0"/>
              <a:ext cx="1828800"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0" name="Blue swish">
              <a:extLst>
                <a:ext uri="{FF2B5EF4-FFF2-40B4-BE49-F238E27FC236}">
                  <a16:creationId xmlns:a16="http://schemas.microsoft.com/office/drawing/2014/main" id="{7B267FBA-DB4D-41AC-A5D5-314AE691D680}"/>
                </a:ext>
              </a:extLst>
            </p:cNvPr>
            <p:cNvSpPr>
              <a:spLocks/>
            </p:cNvSpPr>
            <p:nvPr userDrawn="1"/>
          </p:nvSpPr>
          <p:spPr bwMode="auto">
            <a:xfrm>
              <a:off x="5867400" y="0"/>
              <a:ext cx="1828800"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grpSp>
      <p:grpSp>
        <p:nvGrpSpPr>
          <p:cNvPr id="21" name="USDOT-FHWA-HIF">
            <a:extLst>
              <a:ext uri="{FF2B5EF4-FFF2-40B4-BE49-F238E27FC236}">
                <a16:creationId xmlns:a16="http://schemas.microsoft.com/office/drawing/2014/main" id="{905AFB0C-729D-4EAB-A93D-F546955BCC82}"/>
              </a:ext>
            </a:extLst>
          </p:cNvPr>
          <p:cNvGrpSpPr>
            <a:grpSpLocks noChangeAspect="1"/>
          </p:cNvGrpSpPr>
          <p:nvPr userDrawn="1"/>
        </p:nvGrpSpPr>
        <p:grpSpPr>
          <a:xfrm>
            <a:off x="274320" y="228600"/>
            <a:ext cx="2743200" cy="1371600"/>
            <a:chOff x="312497" y="228600"/>
            <a:chExt cx="2752051" cy="1371600"/>
          </a:xfrm>
        </p:grpSpPr>
        <p:pic>
          <p:nvPicPr>
            <p:cNvPr id="22" name="FHWA logo">
              <a:extLst>
                <a:ext uri="{FF2B5EF4-FFF2-40B4-BE49-F238E27FC236}">
                  <a16:creationId xmlns:a16="http://schemas.microsoft.com/office/drawing/2014/main" id="{062B3D36-18B4-4C58-A81A-D54C6063513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0" y="228600"/>
              <a:ext cx="2683548" cy="1066800"/>
            </a:xfrm>
            <a:prstGeom prst="rect">
              <a:avLst/>
            </a:prstGeom>
          </p:spPr>
        </p:pic>
        <p:sp>
          <p:nvSpPr>
            <p:cNvPr id="23" name="HIF text">
              <a:extLst>
                <a:ext uri="{FF2B5EF4-FFF2-40B4-BE49-F238E27FC236}">
                  <a16:creationId xmlns:a16="http://schemas.microsoft.com/office/drawing/2014/main" id="{ADF72CF1-857C-4A37-A732-620758A0517C}"/>
                </a:ext>
              </a:extLst>
            </p:cNvPr>
            <p:cNvSpPr txBox="1"/>
            <p:nvPr userDrawn="1"/>
          </p:nvSpPr>
          <p:spPr>
            <a:xfrm>
              <a:off x="312497" y="1292423"/>
              <a:ext cx="2125903" cy="307777"/>
            </a:xfrm>
            <a:prstGeom prst="rect">
              <a:avLst/>
            </a:prstGeom>
            <a:noFill/>
          </p:spPr>
          <p:txBody>
            <a:bodyPr wrap="none" rtlCol="0">
              <a:spAutoFit/>
            </a:bodyPr>
            <a:lstStyle/>
            <a:p>
              <a:r>
                <a:rPr lang="en-US" sz="1400" b="1" i="1" dirty="0">
                  <a:latin typeface="Century Gothic" panose="020B0502020202020204" pitchFamily="34" charset="0"/>
                </a:rPr>
                <a:t>Office of Infrastructure</a:t>
              </a:r>
            </a:p>
          </p:txBody>
        </p:sp>
      </p:grpSp>
    </p:spTree>
    <p:extLst>
      <p:ext uri="{BB962C8B-B14F-4D97-AF65-F5344CB8AC3E}">
        <p14:creationId xmlns:p14="http://schemas.microsoft.com/office/powerpoint/2010/main" val="277606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G&amp;H - Title Slide">
    <p:spTree>
      <p:nvGrpSpPr>
        <p:cNvPr id="1" name=""/>
        <p:cNvGrpSpPr/>
        <p:nvPr/>
      </p:nvGrpSpPr>
      <p:grpSpPr>
        <a:xfrm>
          <a:off x="0" y="0"/>
          <a:ext cx="0" cy="0"/>
          <a:chOff x="0" y="0"/>
          <a:chExt cx="0" cy="0"/>
        </a:xfrm>
      </p:grpSpPr>
      <p:grpSp>
        <p:nvGrpSpPr>
          <p:cNvPr id="12" name="USDOT-FHWA-HIF">
            <a:extLst>
              <a:ext uri="{FF2B5EF4-FFF2-40B4-BE49-F238E27FC236}">
                <a16:creationId xmlns:a16="http://schemas.microsoft.com/office/drawing/2014/main" id="{B4AE327A-33C6-4CAD-AAE3-1534066877F1}"/>
              </a:ext>
            </a:extLst>
          </p:cNvPr>
          <p:cNvGrpSpPr>
            <a:grpSpLocks noChangeAspect="1"/>
          </p:cNvGrpSpPr>
          <p:nvPr userDrawn="1"/>
        </p:nvGrpSpPr>
        <p:grpSpPr>
          <a:xfrm>
            <a:off x="274320" y="228600"/>
            <a:ext cx="2743200" cy="1371600"/>
            <a:chOff x="312497" y="228600"/>
            <a:chExt cx="2752051" cy="1371600"/>
          </a:xfrm>
        </p:grpSpPr>
        <p:pic>
          <p:nvPicPr>
            <p:cNvPr id="13" name="FHWA logo">
              <a:extLst>
                <a:ext uri="{FF2B5EF4-FFF2-40B4-BE49-F238E27FC236}">
                  <a16:creationId xmlns:a16="http://schemas.microsoft.com/office/drawing/2014/main" id="{04734FE5-D6AB-40B4-AB59-810281B07A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228600"/>
              <a:ext cx="2683548" cy="1066800"/>
            </a:xfrm>
            <a:prstGeom prst="rect">
              <a:avLst/>
            </a:prstGeom>
          </p:spPr>
        </p:pic>
        <p:sp>
          <p:nvSpPr>
            <p:cNvPr id="15" name="HIF text">
              <a:extLst>
                <a:ext uri="{FF2B5EF4-FFF2-40B4-BE49-F238E27FC236}">
                  <a16:creationId xmlns:a16="http://schemas.microsoft.com/office/drawing/2014/main" id="{6A4028EE-51B2-427D-B8D4-96A622FC77F4}"/>
                </a:ext>
              </a:extLst>
            </p:cNvPr>
            <p:cNvSpPr txBox="1"/>
            <p:nvPr userDrawn="1"/>
          </p:nvSpPr>
          <p:spPr>
            <a:xfrm>
              <a:off x="312497" y="1292423"/>
              <a:ext cx="2125903" cy="307777"/>
            </a:xfrm>
            <a:prstGeom prst="rect">
              <a:avLst/>
            </a:prstGeom>
            <a:noFill/>
          </p:spPr>
          <p:txBody>
            <a:bodyPr wrap="none" rtlCol="0">
              <a:spAutoFit/>
            </a:bodyPr>
            <a:lstStyle/>
            <a:p>
              <a:r>
                <a:rPr lang="en-US" sz="1400" b="1" i="1" dirty="0">
                  <a:latin typeface="Century Gothic" panose="020B0502020202020204" pitchFamily="34" charset="0"/>
                </a:rPr>
                <a:t>Office of Infrastructure</a:t>
              </a:r>
            </a:p>
          </p:txBody>
        </p:sp>
      </p:grpSp>
      <p:sp>
        <p:nvSpPr>
          <p:cNvPr id="16" name="Title 1">
            <a:extLst>
              <a:ext uri="{FF2B5EF4-FFF2-40B4-BE49-F238E27FC236}">
                <a16:creationId xmlns:a16="http://schemas.microsoft.com/office/drawing/2014/main" id="{68D095F9-4295-4621-9E29-401EEB17478B}"/>
              </a:ext>
            </a:extLst>
          </p:cNvPr>
          <p:cNvSpPr>
            <a:spLocks noGrp="1"/>
          </p:cNvSpPr>
          <p:nvPr>
            <p:ph type="ctrTitle"/>
          </p:nvPr>
        </p:nvSpPr>
        <p:spPr>
          <a:xfrm>
            <a:off x="731520" y="1828800"/>
            <a:ext cx="5715000" cy="2560320"/>
          </a:xfrm>
        </p:spPr>
        <p:txBody>
          <a:bodyPr anchor="t" anchorCtr="0">
            <a:normAutofit/>
          </a:bodyPr>
          <a:lstStyle>
            <a:lvl1pPr algn="ctr">
              <a:defRPr sz="4000">
                <a:solidFill>
                  <a:schemeClr val="tx1"/>
                </a:solidFill>
              </a:defRPr>
            </a:lvl1pPr>
          </a:lstStyle>
          <a:p>
            <a:r>
              <a:rPr lang="en-US" dirty="0"/>
              <a:t>Click to edit Master title style</a:t>
            </a:r>
          </a:p>
        </p:txBody>
      </p:sp>
      <p:sp>
        <p:nvSpPr>
          <p:cNvPr id="17" name="Subtitle 2">
            <a:extLst>
              <a:ext uri="{FF2B5EF4-FFF2-40B4-BE49-F238E27FC236}">
                <a16:creationId xmlns:a16="http://schemas.microsoft.com/office/drawing/2014/main" id="{86A25440-FC06-4B5F-9E53-C8AC66E90A79}"/>
              </a:ext>
            </a:extLst>
          </p:cNvPr>
          <p:cNvSpPr>
            <a:spLocks noGrp="1"/>
          </p:cNvSpPr>
          <p:nvPr>
            <p:ph type="subTitle" idx="1"/>
          </p:nvPr>
        </p:nvSpPr>
        <p:spPr>
          <a:xfrm>
            <a:off x="731520" y="4572000"/>
            <a:ext cx="5715000" cy="1600200"/>
          </a:xfrm>
        </p:spPr>
        <p:txBody>
          <a:bodyPr/>
          <a:lstStyle>
            <a:lvl1pPr marL="0" indent="0" algn="ctr">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0" name="Picture 2" descr="C:\Users\Khalid.Mohamed\Documents\km Tech Doc\EFLHD Tech Assist\Refuge\MRT 10(3)\Photos\MRT 10(3) - ERFO 032.jpg">
            <a:extLst>
              <a:ext uri="{FF2B5EF4-FFF2-40B4-BE49-F238E27FC236}">
                <a16:creationId xmlns:a16="http://schemas.microsoft.com/office/drawing/2014/main" id="{BE82A157-24CB-4150-92E5-8B8E6D63D22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l="17773" r="17773"/>
          <a:stretch>
            <a:fillRect/>
          </a:stretch>
        </p:blipFill>
        <p:spPr bwMode="auto">
          <a:xfrm>
            <a:off x="6858000" y="0"/>
            <a:ext cx="2743199" cy="2834640"/>
          </a:xfrm>
          <a:prstGeom prst="rect">
            <a:avLst/>
          </a:prstGeom>
          <a:ln>
            <a:noFill/>
          </a:ln>
          <a:effectLst>
            <a:outerShdw blurRad="190500" algn="tl" rotWithShape="0">
              <a:srgbClr val="000000">
                <a:alpha val="70000"/>
              </a:srgbClr>
            </a:outerShdw>
          </a:effectLst>
        </p:spPr>
      </p:pic>
      <p:pic>
        <p:nvPicPr>
          <p:cNvPr id="22" name="MN SplitRockCreekVEL_Oblique">
            <a:hlinkClick r:id="" action="ppaction://media"/>
            <a:extLst>
              <a:ext uri="{FF2B5EF4-FFF2-40B4-BE49-F238E27FC236}">
                <a16:creationId xmlns:a16="http://schemas.microsoft.com/office/drawing/2014/main" id="{AE705B02-47C8-4261-8B6F-8AFBA1C8DB11}"/>
              </a:ext>
            </a:extLst>
          </p:cNvPr>
          <p:cNvPicPr>
            <a:picLocks/>
          </p:cNvPicPr>
          <p:nvPr userDrawn="1">
            <a:videoFile r:link="rId2"/>
            <p:extLst>
              <p:ext uri="{DAA4B4D4-6D71-4841-9C94-3DE7FCFB9230}">
                <p14:media xmlns:p14="http://schemas.microsoft.com/office/powerpoint/2010/main" r:embed="rId1"/>
              </p:ext>
            </p:extLst>
          </p:nvPr>
        </p:nvPicPr>
        <p:blipFill>
          <a:blip r:embed="rId6"/>
          <a:stretch>
            <a:fillRect/>
          </a:stretch>
        </p:blipFill>
        <p:spPr>
          <a:xfrm>
            <a:off x="6781800" y="2834640"/>
            <a:ext cx="5394960" cy="4023360"/>
          </a:xfrm>
          <a:prstGeom prst="rect">
            <a:avLst/>
          </a:prstGeom>
        </p:spPr>
      </p:pic>
      <p:grpSp>
        <p:nvGrpSpPr>
          <p:cNvPr id="24" name="Swishes">
            <a:extLst>
              <a:ext uri="{FF2B5EF4-FFF2-40B4-BE49-F238E27FC236}">
                <a16:creationId xmlns:a16="http://schemas.microsoft.com/office/drawing/2014/main" id="{E339D742-381E-4FDC-AF59-95D371ACA04C}"/>
              </a:ext>
            </a:extLst>
          </p:cNvPr>
          <p:cNvGrpSpPr/>
          <p:nvPr userDrawn="1"/>
        </p:nvGrpSpPr>
        <p:grpSpPr>
          <a:xfrm>
            <a:off x="5867400" y="0"/>
            <a:ext cx="2209800" cy="6858000"/>
            <a:chOff x="5867400" y="0"/>
            <a:chExt cx="2209800" cy="6858000"/>
          </a:xfrm>
        </p:grpSpPr>
        <p:sp>
          <p:nvSpPr>
            <p:cNvPr id="25" name="Photo blocker">
              <a:extLst>
                <a:ext uri="{FF2B5EF4-FFF2-40B4-BE49-F238E27FC236}">
                  <a16:creationId xmlns:a16="http://schemas.microsoft.com/office/drawing/2014/main" id="{75E8E471-BC4F-4B07-BCF6-481E248C7711}"/>
                </a:ext>
              </a:extLst>
            </p:cNvPr>
            <p:cNvSpPr/>
            <p:nvPr userDrawn="1"/>
          </p:nvSpPr>
          <p:spPr>
            <a:xfrm>
              <a:off x="6542773" y="933377"/>
              <a:ext cx="1181501" cy="5619822"/>
            </a:xfrm>
            <a:custGeom>
              <a:avLst/>
              <a:gdLst>
                <a:gd name="connsiteX0" fmla="*/ 0 w 1034716"/>
                <a:gd name="connsiteY0" fmla="*/ 505327 h 2959769"/>
                <a:gd name="connsiteX1" fmla="*/ 144379 w 1034716"/>
                <a:gd name="connsiteY1" fmla="*/ 2959769 h 2959769"/>
                <a:gd name="connsiteX2" fmla="*/ 649705 w 1034716"/>
                <a:gd name="connsiteY2" fmla="*/ 2791327 h 2959769"/>
                <a:gd name="connsiteX3" fmla="*/ 1034716 w 1034716"/>
                <a:gd name="connsiteY3" fmla="*/ 1684422 h 2959769"/>
                <a:gd name="connsiteX4" fmla="*/ 553453 w 1034716"/>
                <a:gd name="connsiteY4" fmla="*/ 481264 h 2959769"/>
                <a:gd name="connsiteX5" fmla="*/ 216568 w 1034716"/>
                <a:gd name="connsiteY5" fmla="*/ 0 h 2959769"/>
                <a:gd name="connsiteX6" fmla="*/ 0 w 1034716"/>
                <a:gd name="connsiteY6" fmla="*/ 72190 h 2959769"/>
                <a:gd name="connsiteX7" fmla="*/ 0 w 1034716"/>
                <a:gd name="connsiteY7" fmla="*/ 505327 h 2959769"/>
                <a:gd name="connsiteX0" fmla="*/ 0 w 1034716"/>
                <a:gd name="connsiteY0" fmla="*/ 1066297 h 3520739"/>
                <a:gd name="connsiteX1" fmla="*/ 144379 w 1034716"/>
                <a:gd name="connsiteY1" fmla="*/ 3520739 h 3520739"/>
                <a:gd name="connsiteX2" fmla="*/ 649705 w 1034716"/>
                <a:gd name="connsiteY2" fmla="*/ 3352297 h 3520739"/>
                <a:gd name="connsiteX3" fmla="*/ 1034716 w 1034716"/>
                <a:gd name="connsiteY3" fmla="*/ 2245392 h 3520739"/>
                <a:gd name="connsiteX4" fmla="*/ 553453 w 1034716"/>
                <a:gd name="connsiteY4" fmla="*/ 1042234 h 3520739"/>
                <a:gd name="connsiteX5" fmla="*/ 216568 w 1034716"/>
                <a:gd name="connsiteY5" fmla="*/ 560970 h 3520739"/>
                <a:gd name="connsiteX6" fmla="*/ 77945 w 1034716"/>
                <a:gd name="connsiteY6" fmla="*/ 0 h 3520739"/>
                <a:gd name="connsiteX7" fmla="*/ 0 w 1034716"/>
                <a:gd name="connsiteY7" fmla="*/ 1066297 h 3520739"/>
                <a:gd name="connsiteX0" fmla="*/ 0 w 956771"/>
                <a:gd name="connsiteY0" fmla="*/ 1066297 h 3520739"/>
                <a:gd name="connsiteX1" fmla="*/ 66434 w 956771"/>
                <a:gd name="connsiteY1" fmla="*/ 3520739 h 3520739"/>
                <a:gd name="connsiteX2" fmla="*/ 571760 w 956771"/>
                <a:gd name="connsiteY2" fmla="*/ 3352297 h 3520739"/>
                <a:gd name="connsiteX3" fmla="*/ 956771 w 956771"/>
                <a:gd name="connsiteY3" fmla="*/ 2245392 h 3520739"/>
                <a:gd name="connsiteX4" fmla="*/ 475508 w 956771"/>
                <a:gd name="connsiteY4" fmla="*/ 1042234 h 3520739"/>
                <a:gd name="connsiteX5" fmla="*/ 138623 w 956771"/>
                <a:gd name="connsiteY5" fmla="*/ 560970 h 3520739"/>
                <a:gd name="connsiteX6" fmla="*/ 0 w 956771"/>
                <a:gd name="connsiteY6" fmla="*/ 0 h 3520739"/>
                <a:gd name="connsiteX7" fmla="*/ 0 w 956771"/>
                <a:gd name="connsiteY7" fmla="*/ 1066297 h 3520739"/>
                <a:gd name="connsiteX0" fmla="*/ 0 w 956771"/>
                <a:gd name="connsiteY0" fmla="*/ 1066297 h 3520739"/>
                <a:gd name="connsiteX1" fmla="*/ 66434 w 956771"/>
                <a:gd name="connsiteY1" fmla="*/ 3520739 h 3520739"/>
                <a:gd name="connsiteX2" fmla="*/ 571760 w 956771"/>
                <a:gd name="connsiteY2" fmla="*/ 3352297 h 3520739"/>
                <a:gd name="connsiteX3" fmla="*/ 956771 w 956771"/>
                <a:gd name="connsiteY3" fmla="*/ 2245392 h 3520739"/>
                <a:gd name="connsiteX4" fmla="*/ 475508 w 956771"/>
                <a:gd name="connsiteY4" fmla="*/ 1042234 h 3520739"/>
                <a:gd name="connsiteX5" fmla="*/ 216568 w 956771"/>
                <a:gd name="connsiteY5" fmla="*/ 560970 h 3520739"/>
                <a:gd name="connsiteX6" fmla="*/ 0 w 956771"/>
                <a:gd name="connsiteY6" fmla="*/ 0 h 3520739"/>
                <a:gd name="connsiteX7" fmla="*/ 0 w 956771"/>
                <a:gd name="connsiteY7" fmla="*/ 1066297 h 35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6771" h="3520739">
                  <a:moveTo>
                    <a:pt x="0" y="1066297"/>
                  </a:moveTo>
                  <a:lnTo>
                    <a:pt x="66434" y="3520739"/>
                  </a:lnTo>
                  <a:lnTo>
                    <a:pt x="571760" y="3352297"/>
                  </a:lnTo>
                  <a:lnTo>
                    <a:pt x="956771" y="2245392"/>
                  </a:lnTo>
                  <a:lnTo>
                    <a:pt x="475508" y="1042234"/>
                  </a:lnTo>
                  <a:lnTo>
                    <a:pt x="216568" y="560970"/>
                  </a:lnTo>
                  <a:lnTo>
                    <a:pt x="0" y="0"/>
                  </a:lnTo>
                  <a:lnTo>
                    <a:pt x="0" y="10662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range swish">
              <a:extLst>
                <a:ext uri="{FF2B5EF4-FFF2-40B4-BE49-F238E27FC236}">
                  <a16:creationId xmlns:a16="http://schemas.microsoft.com/office/drawing/2014/main" id="{098495D8-FA22-4AB6-A0E4-ADD41BA1AFF4}"/>
                </a:ext>
              </a:extLst>
            </p:cNvPr>
            <p:cNvSpPr>
              <a:spLocks/>
            </p:cNvSpPr>
            <p:nvPr userDrawn="1"/>
          </p:nvSpPr>
          <p:spPr bwMode="auto">
            <a:xfrm>
              <a:off x="6248400" y="0"/>
              <a:ext cx="1828800"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7" name="Blue swish">
              <a:extLst>
                <a:ext uri="{FF2B5EF4-FFF2-40B4-BE49-F238E27FC236}">
                  <a16:creationId xmlns:a16="http://schemas.microsoft.com/office/drawing/2014/main" id="{AA5DE624-F1E2-478B-B38A-72547A1917FB}"/>
                </a:ext>
              </a:extLst>
            </p:cNvPr>
            <p:cNvSpPr>
              <a:spLocks/>
            </p:cNvSpPr>
            <p:nvPr userDrawn="1"/>
          </p:nvSpPr>
          <p:spPr bwMode="auto">
            <a:xfrm>
              <a:off x="5867400" y="0"/>
              <a:ext cx="1828800"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grpSp>
      <p:sp>
        <p:nvSpPr>
          <p:cNvPr id="3" name="Insert top left photo" hidden="1">
            <a:extLst>
              <a:ext uri="{FF2B5EF4-FFF2-40B4-BE49-F238E27FC236}">
                <a16:creationId xmlns:a16="http://schemas.microsoft.com/office/drawing/2014/main" id="{2A7330D2-DDB8-465B-B5B0-0DD354B4183D}"/>
              </a:ext>
            </a:extLst>
          </p:cNvPr>
          <p:cNvSpPr>
            <a:spLocks noGrp="1"/>
          </p:cNvSpPr>
          <p:nvPr>
            <p:ph type="pic" sz="quarter" idx="10"/>
          </p:nvPr>
        </p:nvSpPr>
        <p:spPr>
          <a:xfrm>
            <a:off x="6781800" y="0"/>
            <a:ext cx="2743199" cy="2834640"/>
          </a:xfrm>
        </p:spPr>
        <p:txBody>
          <a:bodyPr/>
          <a:lstStyle/>
          <a:p>
            <a:endParaRPr lang="en-US"/>
          </a:p>
        </p:txBody>
      </p:sp>
      <p:pic>
        <p:nvPicPr>
          <p:cNvPr id="21" name="Picture 13" descr="Saturday, July 17, 2004 (4)">
            <a:extLst>
              <a:ext uri="{FF2B5EF4-FFF2-40B4-BE49-F238E27FC236}">
                <a16:creationId xmlns:a16="http://schemas.microsoft.com/office/drawing/2014/main" id="{00AFF66A-F42F-41BB-9B94-F448D2A4559F}"/>
              </a:ext>
            </a:extLst>
          </p:cNvPr>
          <p:cNvPicPr>
            <a:picLocks noChangeArrowheads="1"/>
          </p:cNvPicPr>
          <p:nvPr userDrawn="1"/>
        </p:nvPicPr>
        <p:blipFill>
          <a:blip r:embed="rId7" cstate="print">
            <a:lum bright="6000" contrast="30000"/>
          </a:blip>
          <a:srcRect l="3125" t="3491" r="2083" b="3491"/>
          <a:stretch>
            <a:fillRect/>
          </a:stretch>
        </p:blipFill>
        <p:spPr bwMode="auto">
          <a:xfrm>
            <a:off x="9601199" y="0"/>
            <a:ext cx="2590801" cy="2834640"/>
          </a:xfrm>
          <a:prstGeom prst="rect">
            <a:avLst/>
          </a:prstGeom>
          <a:noFill/>
          <a:ln w="9525">
            <a:noFill/>
            <a:miter lim="800000"/>
            <a:headEnd/>
            <a:tailEnd/>
          </a:ln>
        </p:spPr>
      </p:pic>
      <p:sp>
        <p:nvSpPr>
          <p:cNvPr id="23" name="Content Placeholder 5">
            <a:extLst>
              <a:ext uri="{FF2B5EF4-FFF2-40B4-BE49-F238E27FC236}">
                <a16:creationId xmlns:a16="http://schemas.microsoft.com/office/drawing/2014/main" id="{EB95C897-F9FB-4B54-B504-68BE21A2A0DE}"/>
              </a:ext>
            </a:extLst>
          </p:cNvPr>
          <p:cNvSpPr txBox="1">
            <a:spLocks/>
          </p:cNvSpPr>
          <p:nvPr userDrawn="1"/>
        </p:nvSpPr>
        <p:spPr>
          <a:xfrm>
            <a:off x="8371573" y="5669280"/>
            <a:ext cx="3200400" cy="491571"/>
          </a:xfrm>
          <a:prstGeom prst="rect">
            <a:avLst/>
          </a:prstGeom>
        </p:spPr>
        <p:txBody>
          <a:bodyPr vert="horz" lIns="91440" tIns="45720" rIns="91440" bIns="45720" rtlCol="0">
            <a:noAutofit/>
          </a:bodyPr>
          <a:lstStyle>
            <a:lvl1pPr marL="0" indent="0" algn="l" defTabSz="342892" rtl="0" eaLnBrk="1" latinLnBrk="0" hangingPunct="1">
              <a:spcBef>
                <a:spcPct val="20000"/>
              </a:spcBef>
              <a:buFontTx/>
              <a:buNone/>
              <a:defRPr sz="2100" kern="1200">
                <a:solidFill>
                  <a:srgbClr val="0070C0"/>
                </a:solidFill>
                <a:latin typeface="Century Gothic"/>
                <a:ea typeface="+mn-ea"/>
                <a:cs typeface="Century Gothic"/>
              </a:defRPr>
            </a:lvl1pPr>
            <a:lvl2pPr marL="557199" indent="-214308" algn="l" defTabSz="342892" rtl="0" eaLnBrk="1" latinLnBrk="0" hangingPunct="1">
              <a:spcBef>
                <a:spcPct val="20000"/>
              </a:spcBef>
              <a:buFont typeface="Arial" panose="020B0604020202020204" pitchFamily="34" charset="0"/>
              <a:buChar char="•"/>
              <a:defRPr sz="2100" kern="1200">
                <a:solidFill>
                  <a:schemeClr val="tx1"/>
                </a:solidFill>
                <a:latin typeface="Century Gothic"/>
                <a:ea typeface="+mn-ea"/>
                <a:cs typeface="Century Gothic"/>
              </a:defRPr>
            </a:lvl2pPr>
            <a:lvl3pPr marL="857228" indent="-171446" algn="l" defTabSz="342892" rtl="0" eaLnBrk="1" latinLnBrk="0" hangingPunct="1">
              <a:spcBef>
                <a:spcPct val="20000"/>
              </a:spcBef>
              <a:buFont typeface="Courier New" panose="02070309020205020404" pitchFamily="49" charset="0"/>
              <a:buChar char="o"/>
              <a:defRPr sz="1800" kern="1200">
                <a:solidFill>
                  <a:schemeClr val="tx1"/>
                </a:solidFill>
                <a:latin typeface="Century Gothic"/>
                <a:ea typeface="+mn-ea"/>
                <a:cs typeface="Century Gothic"/>
              </a:defRPr>
            </a:lvl3pPr>
            <a:lvl4pPr marL="1200120" indent="-171446" algn="l" defTabSz="342892" rtl="0" eaLnBrk="1" latinLnBrk="0" hangingPunct="1">
              <a:spcBef>
                <a:spcPct val="20000"/>
              </a:spcBef>
              <a:buFont typeface="Arial"/>
              <a:buChar char="–"/>
              <a:defRPr sz="1500" kern="1200">
                <a:solidFill>
                  <a:schemeClr val="tx1"/>
                </a:solidFill>
                <a:latin typeface="Century Gothic"/>
                <a:ea typeface="+mn-ea"/>
                <a:cs typeface="Century Gothic"/>
              </a:defRPr>
            </a:lvl4pPr>
            <a:lvl5pPr marL="1543012" indent="-171446" algn="l" defTabSz="342892" rtl="0" eaLnBrk="1" latinLnBrk="0" hangingPunct="1">
              <a:spcBef>
                <a:spcPct val="20000"/>
              </a:spcBef>
              <a:buFont typeface="Arial"/>
              <a:buChar char="»"/>
              <a:defRPr sz="1500" kern="1200">
                <a:solidFill>
                  <a:schemeClr val="tx1"/>
                </a:solidFill>
                <a:latin typeface="Century Gothic"/>
                <a:ea typeface="+mn-ea"/>
                <a:cs typeface="Century Gothic"/>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892" rtl="0" eaLnBrk="1" fontAlgn="auto" latinLnBrk="0" hangingPunct="1">
              <a:lnSpc>
                <a:spcPct val="100000"/>
              </a:lnSpc>
              <a:spcBef>
                <a:spcPct val="20000"/>
              </a:spcBef>
              <a:spcAft>
                <a:spcPts val="0"/>
              </a:spcAft>
              <a:buClrTx/>
              <a:buSzTx/>
              <a:buFontTx/>
              <a:buNone/>
              <a:tabLst/>
              <a:defRPr/>
            </a:pPr>
            <a:r>
              <a:rPr kumimoji="0" lang="en-US" sz="1200" b="1" i="1" u="none" strike="noStrike" kern="1200" cap="none" spc="0" normalizeH="0" baseline="0" noProof="0" dirty="0">
                <a:ln>
                  <a:noFill/>
                </a:ln>
                <a:solidFill>
                  <a:schemeClr val="accent3">
                    <a:lumMod val="40000"/>
                    <a:lumOff val="60000"/>
                  </a:scheme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Unless otherwise noted, FHWA is the source for all images in this presentation.</a:t>
            </a:r>
          </a:p>
        </p:txBody>
      </p:sp>
    </p:spTree>
    <p:extLst>
      <p:ext uri="{BB962C8B-B14F-4D97-AF65-F5344CB8AC3E}">
        <p14:creationId xmlns:p14="http://schemas.microsoft.com/office/powerpoint/2010/main" val="394633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repeatCount="indefinite" fill="hold" display="0">
                  <p:stCondLst>
                    <p:cond delay="indefinite"/>
                  </p:stCondLst>
                </p:cTn>
                <p:tgtEl>
                  <p:spTgt spid="22"/>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Content"/>
          <p:cNvSpPr>
            <a:spLocks noGrp="1"/>
          </p:cNvSpPr>
          <p:nvPr>
            <p:ph idx="1"/>
          </p:nvPr>
        </p:nvSpPr>
        <p:spPr>
          <a:xfrm>
            <a:off x="548640" y="1737360"/>
            <a:ext cx="11125200" cy="4343400"/>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cNvSpPr>
            <a:spLocks noGrp="1"/>
          </p:cNvSpPr>
          <p:nvPr>
            <p:ph type="sldNum" sz="quarter" idx="11"/>
          </p:nvPr>
        </p:nvSpPr>
        <p:spPr/>
        <p:txBody>
          <a:bodyPr/>
          <a:lstStyle/>
          <a:p>
            <a:fld id="{A7F8E3F6-DE14-48B2-B2BC-6FABA9630FB8}" type="slidenum">
              <a:rPr lang="en-US" smtClean="0"/>
              <a:pPr/>
              <a:t>‹#›</a:t>
            </a:fld>
            <a:endParaRPr lang="en-US"/>
          </a:p>
        </p:txBody>
      </p:sp>
    </p:spTree>
    <p:extLst>
      <p:ext uri="{BB962C8B-B14F-4D97-AF65-F5344CB8AC3E}">
        <p14:creationId xmlns:p14="http://schemas.microsoft.com/office/powerpoint/2010/main" val="233398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Header-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Content"/>
          <p:cNvSpPr>
            <a:spLocks noGrp="1"/>
          </p:cNvSpPr>
          <p:nvPr>
            <p:ph idx="1"/>
          </p:nvPr>
        </p:nvSpPr>
        <p:spPr>
          <a:xfrm>
            <a:off x="548640" y="1737360"/>
            <a:ext cx="11125200" cy="4343400"/>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cNvSpPr>
            <a:spLocks noGrp="1"/>
          </p:cNvSpPr>
          <p:nvPr>
            <p:ph type="sldNum" sz="quarter" idx="11"/>
          </p:nvPr>
        </p:nvSpPr>
        <p:spPr/>
        <p:txBody>
          <a:bodyPr/>
          <a:lstStyle/>
          <a:p>
            <a:fld id="{A7F8E3F6-DE14-48B2-B2BC-6FABA9630FB8}" type="slidenum">
              <a:rPr lang="en-US" smtClean="0"/>
              <a:pPr/>
              <a:t>‹#›</a:t>
            </a:fld>
            <a:endParaRPr lang="en-US"/>
          </a:p>
        </p:txBody>
      </p:sp>
      <p:sp>
        <p:nvSpPr>
          <p:cNvPr id="6" name="Header">
            <a:extLst>
              <a:ext uri="{FF2B5EF4-FFF2-40B4-BE49-F238E27FC236}">
                <a16:creationId xmlns:a16="http://schemas.microsoft.com/office/drawing/2014/main" id="{9E7B105C-1150-465F-A420-9D9EB6FB595B}"/>
              </a:ext>
            </a:extLst>
          </p:cNvPr>
          <p:cNvSpPr>
            <a:spLocks noGrp="1"/>
          </p:cNvSpPr>
          <p:nvPr>
            <p:ph type="body" sz="quarter" idx="13"/>
          </p:nvPr>
        </p:nvSpPr>
        <p:spPr>
          <a:xfrm>
            <a:off x="1280160" y="1280160"/>
            <a:ext cx="9601200" cy="457200"/>
          </a:xfrm>
        </p:spPr>
        <p:txBody>
          <a:bodyPr>
            <a:noAutofit/>
          </a:bodyPr>
          <a:lstStyle>
            <a:lvl1pPr marL="0" indent="0" algn="ctr">
              <a:buNone/>
              <a:defRPr sz="2800"/>
            </a:lvl1pPr>
            <a:lvl2pPr marL="320040" indent="0">
              <a:buNone/>
              <a:defRPr/>
            </a:lvl2pPr>
            <a:lvl3pPr marL="594360" indent="0">
              <a:buNone/>
              <a:defRPr/>
            </a:lvl3pPr>
            <a:lvl4pPr marL="868680" indent="0">
              <a:buNone/>
              <a:defRPr/>
            </a:lvl4pPr>
            <a:lvl5pPr marL="1097280" indent="0">
              <a:buNone/>
              <a:defRPr/>
            </a:lvl5pPr>
          </a:lstStyle>
          <a:p>
            <a:pPr lvl="0"/>
            <a:r>
              <a:rPr lang="en-US" dirty="0"/>
              <a:t>Edit Master text styles</a:t>
            </a:r>
          </a:p>
        </p:txBody>
      </p:sp>
    </p:spTree>
    <p:extLst>
      <p:ext uri="{BB962C8B-B14F-4D97-AF65-F5344CB8AC3E}">
        <p14:creationId xmlns:p14="http://schemas.microsoft.com/office/powerpoint/2010/main" val="84208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Content - Left"/>
          <p:cNvSpPr>
            <a:spLocks noGrp="1"/>
          </p:cNvSpPr>
          <p:nvPr>
            <p:ph sz="half" idx="1"/>
          </p:nvPr>
        </p:nvSpPr>
        <p:spPr>
          <a:xfrm>
            <a:off x="822960" y="1737360"/>
            <a:ext cx="5120640" cy="4343400"/>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 Right"/>
          <p:cNvSpPr>
            <a:spLocks noGrp="1"/>
          </p:cNvSpPr>
          <p:nvPr>
            <p:ph sz="half" idx="2"/>
          </p:nvPr>
        </p:nvSpPr>
        <p:spPr>
          <a:xfrm>
            <a:off x="6217920" y="1737360"/>
            <a:ext cx="5120640" cy="4343401"/>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46615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Hea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7" name="Slide Number"/>
          <p:cNvSpPr>
            <a:spLocks noGrp="1"/>
          </p:cNvSpPr>
          <p:nvPr>
            <p:ph type="sldNum" sz="quarter" idx="12"/>
          </p:nvPr>
        </p:nvSpPr>
        <p:spPr/>
        <p:txBody>
          <a:bodyPr/>
          <a:lstStyle/>
          <a:p>
            <a:fld id="{A7F8E3F6-DE14-48B2-B2BC-6FABA9630FB8}" type="slidenum">
              <a:rPr lang="en-US" smtClean="0"/>
              <a:t>‹#›</a:t>
            </a:fld>
            <a:endParaRPr lang="en-US" dirty="0"/>
          </a:p>
        </p:txBody>
      </p:sp>
      <p:sp>
        <p:nvSpPr>
          <p:cNvPr id="6" name="Header">
            <a:extLst>
              <a:ext uri="{FF2B5EF4-FFF2-40B4-BE49-F238E27FC236}">
                <a16:creationId xmlns:a16="http://schemas.microsoft.com/office/drawing/2014/main" id="{7F0E03D2-B719-47BB-8F1E-2A421BFCA377}"/>
              </a:ext>
            </a:extLst>
          </p:cNvPr>
          <p:cNvSpPr>
            <a:spLocks noGrp="1"/>
          </p:cNvSpPr>
          <p:nvPr>
            <p:ph type="body" sz="quarter" idx="13"/>
          </p:nvPr>
        </p:nvSpPr>
        <p:spPr>
          <a:xfrm>
            <a:off x="1280160" y="1280160"/>
            <a:ext cx="9601200" cy="457200"/>
          </a:xfrm>
        </p:spPr>
        <p:txBody>
          <a:bodyPr>
            <a:noAutofit/>
          </a:bodyPr>
          <a:lstStyle>
            <a:lvl1pPr marL="0" indent="0" algn="ctr">
              <a:buNone/>
              <a:defRPr sz="2800"/>
            </a:lvl1pPr>
            <a:lvl2pPr marL="320040" indent="0">
              <a:buNone/>
              <a:defRPr/>
            </a:lvl2pPr>
            <a:lvl3pPr marL="594360" indent="0">
              <a:buNone/>
              <a:defRPr/>
            </a:lvl3pPr>
            <a:lvl4pPr marL="868680" indent="0">
              <a:buNone/>
              <a:defRPr/>
            </a:lvl4pPr>
            <a:lvl5pPr marL="1097280" indent="0">
              <a:buNone/>
              <a:defRPr/>
            </a:lvl5pPr>
          </a:lstStyle>
          <a:p>
            <a:pPr lvl="0"/>
            <a:r>
              <a:rPr lang="en-US" dirty="0"/>
              <a:t>Edit Master text styles</a:t>
            </a:r>
          </a:p>
        </p:txBody>
      </p:sp>
      <p:sp>
        <p:nvSpPr>
          <p:cNvPr id="8" name="Content - Left">
            <a:extLst>
              <a:ext uri="{FF2B5EF4-FFF2-40B4-BE49-F238E27FC236}">
                <a16:creationId xmlns:a16="http://schemas.microsoft.com/office/drawing/2014/main" id="{703495B5-097B-40E3-BF40-05A2AD5ACBEE}"/>
              </a:ext>
            </a:extLst>
          </p:cNvPr>
          <p:cNvSpPr>
            <a:spLocks noGrp="1"/>
          </p:cNvSpPr>
          <p:nvPr>
            <p:ph sz="half" idx="1"/>
          </p:nvPr>
        </p:nvSpPr>
        <p:spPr>
          <a:xfrm>
            <a:off x="822960" y="1737360"/>
            <a:ext cx="5120640" cy="4343400"/>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 Right">
            <a:extLst>
              <a:ext uri="{FF2B5EF4-FFF2-40B4-BE49-F238E27FC236}">
                <a16:creationId xmlns:a16="http://schemas.microsoft.com/office/drawing/2014/main" id="{3351DC3D-CEAC-47A7-87D9-43B24B9DF68C}"/>
              </a:ext>
            </a:extLst>
          </p:cNvPr>
          <p:cNvSpPr>
            <a:spLocks noGrp="1"/>
          </p:cNvSpPr>
          <p:nvPr>
            <p:ph sz="half" idx="2"/>
          </p:nvPr>
        </p:nvSpPr>
        <p:spPr>
          <a:xfrm>
            <a:off x="6217920" y="1737360"/>
            <a:ext cx="5120640" cy="4343401"/>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331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s-Two Headers">
    <p:spTree>
      <p:nvGrpSpPr>
        <p:cNvPr id="1" name=""/>
        <p:cNvGrpSpPr/>
        <p:nvPr/>
      </p:nvGrpSpPr>
      <p:grpSpPr>
        <a:xfrm>
          <a:off x="0" y="0"/>
          <a:ext cx="0" cy="0"/>
          <a:chOff x="0" y="0"/>
          <a:chExt cx="0" cy="0"/>
        </a:xfrm>
      </p:grpSpPr>
      <p:sp>
        <p:nvSpPr>
          <p:cNvPr id="7" name="Slide Number"/>
          <p:cNvSpPr>
            <a:spLocks noGrp="1"/>
          </p:cNvSpPr>
          <p:nvPr>
            <p:ph type="sldNum" sz="quarter" idx="12"/>
          </p:nvPr>
        </p:nvSpPr>
        <p:spPr/>
        <p:txBody>
          <a:bodyPr/>
          <a:lstStyle/>
          <a:p>
            <a:fld id="{A7F8E3F6-DE14-48B2-B2BC-6FABA9630FB8}" type="slidenum">
              <a:rPr lang="en-US" smtClean="0"/>
              <a:t>‹#›</a:t>
            </a:fld>
            <a:endParaRPr lang="en-US" dirty="0"/>
          </a:p>
        </p:txBody>
      </p:sp>
      <p:sp>
        <p:nvSpPr>
          <p:cNvPr id="2" name="Title"/>
          <p:cNvSpPr>
            <a:spLocks noGrp="1"/>
          </p:cNvSpPr>
          <p:nvPr>
            <p:ph type="title"/>
          </p:nvPr>
        </p:nvSpPr>
        <p:spPr/>
        <p:txBody>
          <a:bodyPr/>
          <a:lstStyle/>
          <a:p>
            <a:r>
              <a:rPr lang="en-US"/>
              <a:t>Click to edit Master title style</a:t>
            </a:r>
          </a:p>
        </p:txBody>
      </p:sp>
      <p:sp>
        <p:nvSpPr>
          <p:cNvPr id="8" name="Header - Right">
            <a:extLst>
              <a:ext uri="{FF2B5EF4-FFF2-40B4-BE49-F238E27FC236}">
                <a16:creationId xmlns:a16="http://schemas.microsoft.com/office/drawing/2014/main" id="{8D000CA5-B1FF-4A87-94B0-471E34E23900}"/>
              </a:ext>
            </a:extLst>
          </p:cNvPr>
          <p:cNvSpPr>
            <a:spLocks noGrp="1"/>
          </p:cNvSpPr>
          <p:nvPr>
            <p:ph type="body" sz="quarter" idx="14"/>
          </p:nvPr>
        </p:nvSpPr>
        <p:spPr>
          <a:xfrm>
            <a:off x="6217920" y="1280160"/>
            <a:ext cx="5105400" cy="457200"/>
          </a:xfrm>
        </p:spPr>
        <p:txBody>
          <a:bodyPr lIns="0" tIns="0" rIns="0" bIns="0">
            <a:noAutofit/>
          </a:bodyPr>
          <a:lstStyle>
            <a:lvl1pPr marL="0" indent="0" algn="ctr">
              <a:buNone/>
              <a:defRPr sz="2800"/>
            </a:lvl1pPr>
            <a:lvl2pPr marL="320040" indent="0">
              <a:buNone/>
              <a:defRPr/>
            </a:lvl2pPr>
            <a:lvl3pPr marL="594360" indent="0">
              <a:buNone/>
              <a:defRPr/>
            </a:lvl3pPr>
            <a:lvl4pPr marL="868680" indent="0">
              <a:buNone/>
              <a:defRPr/>
            </a:lvl4pPr>
            <a:lvl5pPr marL="1097280" indent="0">
              <a:buNone/>
              <a:defRPr/>
            </a:lvl5pPr>
          </a:lstStyle>
          <a:p>
            <a:pPr lvl="0"/>
            <a:r>
              <a:rPr lang="en-US" dirty="0"/>
              <a:t>Edit Master text styles</a:t>
            </a:r>
          </a:p>
        </p:txBody>
      </p:sp>
      <p:sp>
        <p:nvSpPr>
          <p:cNvPr id="6" name="Header - Left">
            <a:extLst>
              <a:ext uri="{FF2B5EF4-FFF2-40B4-BE49-F238E27FC236}">
                <a16:creationId xmlns:a16="http://schemas.microsoft.com/office/drawing/2014/main" id="{7F0E03D2-B719-47BB-8F1E-2A421BFCA377}"/>
              </a:ext>
            </a:extLst>
          </p:cNvPr>
          <p:cNvSpPr>
            <a:spLocks noGrp="1"/>
          </p:cNvSpPr>
          <p:nvPr>
            <p:ph type="body" sz="quarter" idx="13"/>
          </p:nvPr>
        </p:nvSpPr>
        <p:spPr>
          <a:xfrm>
            <a:off x="822960" y="1280160"/>
            <a:ext cx="5105400" cy="457200"/>
          </a:xfrm>
        </p:spPr>
        <p:txBody>
          <a:bodyPr lIns="0" tIns="0" rIns="0" bIns="0">
            <a:noAutofit/>
          </a:bodyPr>
          <a:lstStyle>
            <a:lvl1pPr marL="0" indent="0" algn="ctr">
              <a:buNone/>
              <a:defRPr sz="2800"/>
            </a:lvl1pPr>
            <a:lvl2pPr marL="320040" indent="0">
              <a:buNone/>
              <a:defRPr/>
            </a:lvl2pPr>
            <a:lvl3pPr marL="594360" indent="0">
              <a:buNone/>
              <a:defRPr/>
            </a:lvl3pPr>
            <a:lvl4pPr marL="868680" indent="0">
              <a:buNone/>
              <a:defRPr/>
            </a:lvl4pPr>
            <a:lvl5pPr marL="1097280" indent="0">
              <a:buNone/>
              <a:defRPr/>
            </a:lvl5pPr>
          </a:lstStyle>
          <a:p>
            <a:pPr lvl="0"/>
            <a:r>
              <a:rPr lang="en-US" dirty="0"/>
              <a:t>Edit Master text styles</a:t>
            </a:r>
          </a:p>
        </p:txBody>
      </p:sp>
      <p:sp>
        <p:nvSpPr>
          <p:cNvPr id="9" name="Content - Left">
            <a:extLst>
              <a:ext uri="{FF2B5EF4-FFF2-40B4-BE49-F238E27FC236}">
                <a16:creationId xmlns:a16="http://schemas.microsoft.com/office/drawing/2014/main" id="{BCA02880-8091-4129-BBCD-7D33A06C956D}"/>
              </a:ext>
            </a:extLst>
          </p:cNvPr>
          <p:cNvSpPr>
            <a:spLocks noGrp="1"/>
          </p:cNvSpPr>
          <p:nvPr>
            <p:ph sz="half" idx="1"/>
          </p:nvPr>
        </p:nvSpPr>
        <p:spPr>
          <a:xfrm>
            <a:off x="822960" y="1737360"/>
            <a:ext cx="5120640" cy="4343400"/>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 Right">
            <a:extLst>
              <a:ext uri="{FF2B5EF4-FFF2-40B4-BE49-F238E27FC236}">
                <a16:creationId xmlns:a16="http://schemas.microsoft.com/office/drawing/2014/main" id="{85EC24ED-89BE-4B80-B0E6-0B5241FD455D}"/>
              </a:ext>
            </a:extLst>
          </p:cNvPr>
          <p:cNvSpPr>
            <a:spLocks noGrp="1"/>
          </p:cNvSpPr>
          <p:nvPr>
            <p:ph sz="half" idx="2"/>
          </p:nvPr>
        </p:nvSpPr>
        <p:spPr>
          <a:xfrm>
            <a:off x="6217920" y="1737360"/>
            <a:ext cx="5120640" cy="4343401"/>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53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Headers-Content-Source">
    <p:spTree>
      <p:nvGrpSpPr>
        <p:cNvPr id="1" name=""/>
        <p:cNvGrpSpPr/>
        <p:nvPr/>
      </p:nvGrpSpPr>
      <p:grpSpPr>
        <a:xfrm>
          <a:off x="0" y="0"/>
          <a:ext cx="0" cy="0"/>
          <a:chOff x="0" y="0"/>
          <a:chExt cx="0" cy="0"/>
        </a:xfrm>
      </p:grpSpPr>
      <p:sp>
        <p:nvSpPr>
          <p:cNvPr id="7" name="Slide Number"/>
          <p:cNvSpPr>
            <a:spLocks noGrp="1"/>
          </p:cNvSpPr>
          <p:nvPr>
            <p:ph type="sldNum" sz="quarter" idx="12"/>
          </p:nvPr>
        </p:nvSpPr>
        <p:spPr/>
        <p:txBody>
          <a:bodyPr/>
          <a:lstStyle/>
          <a:p>
            <a:fld id="{A7F8E3F6-DE14-48B2-B2BC-6FABA9630FB8}" type="slidenum">
              <a:rPr lang="en-US" smtClean="0"/>
              <a:t>‹#›</a:t>
            </a:fld>
            <a:endParaRPr lang="en-US" dirty="0"/>
          </a:p>
        </p:txBody>
      </p:sp>
      <p:sp>
        <p:nvSpPr>
          <p:cNvPr id="2" name="Title"/>
          <p:cNvSpPr>
            <a:spLocks noGrp="1"/>
          </p:cNvSpPr>
          <p:nvPr>
            <p:ph type="title"/>
          </p:nvPr>
        </p:nvSpPr>
        <p:spPr/>
        <p:txBody>
          <a:bodyPr/>
          <a:lstStyle/>
          <a:p>
            <a:r>
              <a:rPr lang="en-US"/>
              <a:t>Click to edit Master title style</a:t>
            </a:r>
          </a:p>
        </p:txBody>
      </p:sp>
      <p:sp>
        <p:nvSpPr>
          <p:cNvPr id="9" name="Source - Left">
            <a:extLst>
              <a:ext uri="{FF2B5EF4-FFF2-40B4-BE49-F238E27FC236}">
                <a16:creationId xmlns:a16="http://schemas.microsoft.com/office/drawing/2014/main" id="{70FE8FDB-D14C-4B10-8D3D-971819D250C7}"/>
              </a:ext>
            </a:extLst>
          </p:cNvPr>
          <p:cNvSpPr>
            <a:spLocks noGrp="1"/>
          </p:cNvSpPr>
          <p:nvPr>
            <p:ph type="body" sz="quarter" idx="15" hasCustomPrompt="1"/>
          </p:nvPr>
        </p:nvSpPr>
        <p:spPr>
          <a:xfrm>
            <a:off x="2362200" y="6126480"/>
            <a:ext cx="3581400" cy="303212"/>
          </a:xfrm>
        </p:spPr>
        <p:txBody>
          <a:bodyPr lIns="0" tIns="0" rIns="0" bIns="0">
            <a:noAutofit/>
          </a:bodyPr>
          <a:lstStyle>
            <a:lvl1pPr marL="0" indent="0" algn="r">
              <a:buNone/>
              <a:defRPr sz="2000">
                <a:latin typeface="Calibri" panose="020F0502020204030204" pitchFamily="34" charset="0"/>
                <a:cs typeface="Calibri" panose="020F0502020204030204" pitchFamily="34" charset="0"/>
              </a:defRPr>
            </a:lvl1pPr>
          </a:lstStyle>
          <a:p>
            <a:pPr lvl="0"/>
            <a:r>
              <a:rPr lang="en-US" dirty="0"/>
              <a:t>Edit Source text</a:t>
            </a:r>
          </a:p>
        </p:txBody>
      </p:sp>
      <p:sp>
        <p:nvSpPr>
          <p:cNvPr id="10" name="Source - Right">
            <a:extLst>
              <a:ext uri="{FF2B5EF4-FFF2-40B4-BE49-F238E27FC236}">
                <a16:creationId xmlns:a16="http://schemas.microsoft.com/office/drawing/2014/main" id="{5F418882-EF4F-4323-BA61-36987033D5A0}"/>
              </a:ext>
            </a:extLst>
          </p:cNvPr>
          <p:cNvSpPr>
            <a:spLocks noGrp="1"/>
          </p:cNvSpPr>
          <p:nvPr>
            <p:ph type="body" sz="quarter" idx="16" hasCustomPrompt="1"/>
          </p:nvPr>
        </p:nvSpPr>
        <p:spPr>
          <a:xfrm>
            <a:off x="6217920" y="6126480"/>
            <a:ext cx="3581400" cy="303212"/>
          </a:xfrm>
        </p:spPr>
        <p:txBody>
          <a:bodyPr lIns="0" tIns="0" rIns="0" bIns="0">
            <a:noAutofit/>
          </a:bodyPr>
          <a:lstStyle>
            <a:lvl1pPr marL="0" indent="0">
              <a:buNone/>
              <a:defRPr sz="2000">
                <a:latin typeface="Calibri" panose="020F0502020204030204" pitchFamily="34" charset="0"/>
                <a:cs typeface="Calibri" panose="020F0502020204030204" pitchFamily="34" charset="0"/>
              </a:defRPr>
            </a:lvl1pPr>
          </a:lstStyle>
          <a:p>
            <a:pPr lvl="0"/>
            <a:r>
              <a:rPr lang="en-US" dirty="0"/>
              <a:t>Edit Source text</a:t>
            </a:r>
          </a:p>
        </p:txBody>
      </p:sp>
      <p:sp>
        <p:nvSpPr>
          <p:cNvPr id="11" name="Content - Left">
            <a:extLst>
              <a:ext uri="{FF2B5EF4-FFF2-40B4-BE49-F238E27FC236}">
                <a16:creationId xmlns:a16="http://schemas.microsoft.com/office/drawing/2014/main" id="{34E51C0E-A4EA-422D-AA9A-44273ABAF825}"/>
              </a:ext>
            </a:extLst>
          </p:cNvPr>
          <p:cNvSpPr>
            <a:spLocks noGrp="1"/>
          </p:cNvSpPr>
          <p:nvPr>
            <p:ph sz="half" idx="1"/>
          </p:nvPr>
        </p:nvSpPr>
        <p:spPr>
          <a:xfrm>
            <a:off x="822960" y="1737360"/>
            <a:ext cx="5120640" cy="4343400"/>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 Right">
            <a:extLst>
              <a:ext uri="{FF2B5EF4-FFF2-40B4-BE49-F238E27FC236}">
                <a16:creationId xmlns:a16="http://schemas.microsoft.com/office/drawing/2014/main" id="{4EC334C2-7C67-4B6B-8828-1D1ADB48AB41}"/>
              </a:ext>
            </a:extLst>
          </p:cNvPr>
          <p:cNvSpPr>
            <a:spLocks noGrp="1"/>
          </p:cNvSpPr>
          <p:nvPr>
            <p:ph sz="half" idx="2"/>
          </p:nvPr>
        </p:nvSpPr>
        <p:spPr>
          <a:xfrm>
            <a:off x="6217920" y="1737360"/>
            <a:ext cx="5120640" cy="4343401"/>
          </a:xfrm>
        </p:spPr>
        <p:txBody>
          <a:bodyPr lIns="0" tIns="0" rIns="0" bIns="0">
            <a:noAutofit/>
          </a:bodyPr>
          <a:lstStyle>
            <a:lvl1pPr>
              <a:lnSpc>
                <a:spcPct val="100000"/>
              </a:lnSpc>
              <a:spcBef>
                <a:spcPts val="0"/>
              </a:spcBef>
              <a:defRPr sz="2800"/>
            </a:lvl1pPr>
            <a:lvl2pPr>
              <a:lnSpc>
                <a:spcPct val="100000"/>
              </a:lnSpc>
              <a:spcBef>
                <a:spcPts val="0"/>
              </a:spcBef>
              <a:defRPr sz="2800"/>
            </a:lvl2pPr>
            <a:lvl3pPr>
              <a:lnSpc>
                <a:spcPct val="100000"/>
              </a:lnSpc>
              <a:spcBef>
                <a:spcPts val="0"/>
              </a:spcBef>
              <a:defRPr sz="2800"/>
            </a:lvl3pPr>
            <a:lvl4pPr>
              <a:lnSpc>
                <a:spcPct val="100000"/>
              </a:lnSpc>
              <a:spcBef>
                <a:spcPts val="0"/>
              </a:spcBef>
              <a:defRPr sz="2800"/>
            </a:lvl4pPr>
            <a:lvl5pPr>
              <a:lnSpc>
                <a:spcPct val="100000"/>
              </a:lnSpc>
              <a:spcBef>
                <a:spcPts val="0"/>
              </a:spcBef>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Header - Right">
            <a:extLst>
              <a:ext uri="{FF2B5EF4-FFF2-40B4-BE49-F238E27FC236}">
                <a16:creationId xmlns:a16="http://schemas.microsoft.com/office/drawing/2014/main" id="{A60D552D-9D40-4AE8-A479-B429F8AF9F2E}"/>
              </a:ext>
            </a:extLst>
          </p:cNvPr>
          <p:cNvSpPr>
            <a:spLocks noGrp="1"/>
          </p:cNvSpPr>
          <p:nvPr>
            <p:ph type="body" sz="quarter" idx="17"/>
          </p:nvPr>
        </p:nvSpPr>
        <p:spPr>
          <a:xfrm>
            <a:off x="6217920" y="1280160"/>
            <a:ext cx="5105400" cy="457200"/>
          </a:xfrm>
        </p:spPr>
        <p:txBody>
          <a:bodyPr lIns="0" tIns="0" rIns="0" bIns="0">
            <a:noAutofit/>
          </a:bodyPr>
          <a:lstStyle>
            <a:lvl1pPr marL="0" indent="0" algn="ctr">
              <a:buNone/>
              <a:defRPr sz="2800"/>
            </a:lvl1pPr>
            <a:lvl2pPr marL="320040" indent="0">
              <a:buNone/>
              <a:defRPr/>
            </a:lvl2pPr>
            <a:lvl3pPr marL="594360" indent="0">
              <a:buNone/>
              <a:defRPr/>
            </a:lvl3pPr>
            <a:lvl4pPr marL="868680" indent="0">
              <a:buNone/>
              <a:defRPr/>
            </a:lvl4pPr>
            <a:lvl5pPr marL="1097280" indent="0">
              <a:buNone/>
              <a:defRPr/>
            </a:lvl5pPr>
          </a:lstStyle>
          <a:p>
            <a:pPr lvl="0"/>
            <a:r>
              <a:rPr lang="en-US" dirty="0"/>
              <a:t>Edit Master text styles</a:t>
            </a:r>
          </a:p>
        </p:txBody>
      </p:sp>
      <p:sp>
        <p:nvSpPr>
          <p:cNvPr id="14" name="Header - Left">
            <a:extLst>
              <a:ext uri="{FF2B5EF4-FFF2-40B4-BE49-F238E27FC236}">
                <a16:creationId xmlns:a16="http://schemas.microsoft.com/office/drawing/2014/main" id="{B775A9F9-1978-4F98-8D4A-795B9479B91F}"/>
              </a:ext>
            </a:extLst>
          </p:cNvPr>
          <p:cNvSpPr>
            <a:spLocks noGrp="1"/>
          </p:cNvSpPr>
          <p:nvPr>
            <p:ph type="body" sz="quarter" idx="18"/>
          </p:nvPr>
        </p:nvSpPr>
        <p:spPr>
          <a:xfrm>
            <a:off x="822960" y="1280160"/>
            <a:ext cx="5105400" cy="457200"/>
          </a:xfrm>
        </p:spPr>
        <p:txBody>
          <a:bodyPr lIns="0" tIns="0" rIns="0" bIns="0">
            <a:noAutofit/>
          </a:bodyPr>
          <a:lstStyle>
            <a:lvl1pPr marL="0" indent="0" algn="ctr">
              <a:buNone/>
              <a:defRPr sz="2800"/>
            </a:lvl1pPr>
            <a:lvl2pPr marL="320040" indent="0">
              <a:buNone/>
              <a:defRPr/>
            </a:lvl2pPr>
            <a:lvl3pPr marL="594360" indent="0">
              <a:buNone/>
              <a:defRPr/>
            </a:lvl3pPr>
            <a:lvl4pPr marL="868680" indent="0">
              <a:buNone/>
              <a:defRPr/>
            </a:lvl4pPr>
            <a:lvl5pPr marL="1097280" indent="0">
              <a:buNone/>
              <a:defRPr/>
            </a:lvl5pPr>
          </a:lstStyle>
          <a:p>
            <a:pPr lvl="0"/>
            <a:r>
              <a:rPr lang="en-US" dirty="0"/>
              <a:t>Edit Master text styles</a:t>
            </a:r>
          </a:p>
        </p:txBody>
      </p:sp>
    </p:spTree>
    <p:extLst>
      <p:ext uri="{BB962C8B-B14F-4D97-AF65-F5344CB8AC3E}">
        <p14:creationId xmlns:p14="http://schemas.microsoft.com/office/powerpoint/2010/main" val="393533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188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11430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u="none"/>
          </a:p>
        </p:txBody>
      </p:sp>
      <p:sp>
        <p:nvSpPr>
          <p:cNvPr id="9" name="Rectangle 8"/>
          <p:cNvSpPr/>
          <p:nvPr userDrawn="1"/>
        </p:nvSpPr>
        <p:spPr>
          <a:xfrm>
            <a:off x="0" y="12144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255134"/>
            <a:ext cx="10287000" cy="583066"/>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609600" y="1676400"/>
            <a:ext cx="11125200" cy="4343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439400" y="6402150"/>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a:p>
        </p:txBody>
      </p:sp>
      <p:pic>
        <p:nvPicPr>
          <p:cNvPr id="5" name="Picture 4">
            <a:extLst>
              <a:ext uri="{FF2B5EF4-FFF2-40B4-BE49-F238E27FC236}">
                <a16:creationId xmlns:a16="http://schemas.microsoft.com/office/drawing/2014/main" id="{33263125-DB9B-45FF-842B-A749CBAAB43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81000" y="6011494"/>
            <a:ext cx="1828800" cy="727009"/>
          </a:xfrm>
          <a:prstGeom prst="rect">
            <a:avLst/>
          </a:prstGeom>
        </p:spPr>
      </p:pic>
    </p:spTree>
    <p:extLst>
      <p:ext uri="{BB962C8B-B14F-4D97-AF65-F5344CB8AC3E}">
        <p14:creationId xmlns:p14="http://schemas.microsoft.com/office/powerpoint/2010/main" val="1572258422"/>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93" r:id="rId3"/>
    <p:sldLayoutId id="2147483674" r:id="rId4"/>
    <p:sldLayoutId id="2147483688" r:id="rId5"/>
    <p:sldLayoutId id="2147483677" r:id="rId6"/>
    <p:sldLayoutId id="2147483690" r:id="rId7"/>
    <p:sldLayoutId id="2147483691" r:id="rId8"/>
    <p:sldLayoutId id="2147483692" r:id="rId9"/>
    <p:sldLayoutId id="2147483694" r:id="rId10"/>
    <p:sldLayoutId id="2147483695" r:id="rId11"/>
    <p:sldLayoutId id="2147483679" r:id="rId12"/>
    <p:sldLayoutId id="214748369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0" i="0" u="none"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24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24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24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7"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hyperlink" Target="mailto:paul.sharp@dot.gov"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customXml" Target="../ink/ink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customXml" Target="../ink/ink4.xml"/><Relationship Id="rId5" Type="http://schemas.openxmlformats.org/officeDocument/2006/relationships/image" Target="../media/image100.png"/><Relationship Id="rId4" Type="http://schemas.openxmlformats.org/officeDocument/2006/relationships/customXml" Target="../ink/ink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FA1074-1FB8-4DFD-A3E1-EC059ED9B19D}"/>
              </a:ext>
            </a:extLst>
          </p:cNvPr>
          <p:cNvSpPr>
            <a:spLocks noGrp="1"/>
          </p:cNvSpPr>
          <p:nvPr>
            <p:ph type="ctrTitle"/>
          </p:nvPr>
        </p:nvSpPr>
        <p:spPr/>
        <p:txBody>
          <a:bodyPr>
            <a:normAutofit/>
          </a:bodyPr>
          <a:lstStyle/>
          <a:p>
            <a:br>
              <a:rPr lang="en-US" sz="3600" i="1"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FHWA Metric #18, National Bridge Inspection Standards</a:t>
            </a:r>
          </a:p>
        </p:txBody>
      </p:sp>
      <p:sp>
        <p:nvSpPr>
          <p:cNvPr id="12" name="Subtitle 11">
            <a:extLst>
              <a:ext uri="{FF2B5EF4-FFF2-40B4-BE49-F238E27FC236}">
                <a16:creationId xmlns:a16="http://schemas.microsoft.com/office/drawing/2014/main" id="{64BAE05C-A6AA-4C6C-9FBC-5A69E56146D9}"/>
              </a:ext>
            </a:extLst>
          </p:cNvPr>
          <p:cNvSpPr>
            <a:spLocks noGrp="1"/>
          </p:cNvSpPr>
          <p:nvPr>
            <p:ph type="subTitle" idx="1"/>
          </p:nvPr>
        </p:nvSpPr>
        <p:spPr/>
        <p:txBody>
          <a:bodyPr>
            <a:normAutofit/>
          </a:bodyPr>
          <a:lstStyle/>
          <a:p>
            <a:r>
              <a:rPr lang="en-US" dirty="0"/>
              <a:t>Roundtable Discussion</a:t>
            </a:r>
          </a:p>
          <a:p>
            <a:r>
              <a:rPr lang="en-US" dirty="0"/>
              <a:t>28 August 2024</a:t>
            </a:r>
          </a:p>
          <a:p>
            <a:endParaRPr lang="en-US" dirty="0"/>
          </a:p>
        </p:txBody>
      </p:sp>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EE562B-E19C-4928-B2D8-2E2778A7D88C}"/>
              </a:ext>
            </a:extLst>
          </p:cNvPr>
          <p:cNvSpPr>
            <a:spLocks noGrp="1"/>
          </p:cNvSpPr>
          <p:nvPr>
            <p:ph type="sldNum" sz="quarter" idx="12"/>
          </p:nvPr>
        </p:nvSpPr>
        <p:spPr>
          <a:xfrm>
            <a:off x="11353800" y="6044226"/>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600" kern="1200">
                <a:solidFill>
                  <a:schemeClr val="accent3">
                    <a:shade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22FC1C-5701-4850-9BC5-A601E26A4A2E}" type="slidenum">
              <a:rPr lang="en-US" smtClean="0">
                <a:solidFill>
                  <a:srgbClr val="1B587C">
                    <a:shade val="75000"/>
                  </a:srgbClr>
                </a:solidFill>
              </a:rPr>
              <a:pPr/>
              <a:t>10</a:t>
            </a:fld>
            <a:endParaRPr lang="en-US" dirty="0">
              <a:solidFill>
                <a:srgbClr val="1B587C">
                  <a:shade val="75000"/>
                </a:srgbClr>
              </a:solidFill>
            </a:endParaRPr>
          </a:p>
        </p:txBody>
      </p:sp>
      <p:sp>
        <p:nvSpPr>
          <p:cNvPr id="3" name="Title 2">
            <a:extLst>
              <a:ext uri="{FF2B5EF4-FFF2-40B4-BE49-F238E27FC236}">
                <a16:creationId xmlns:a16="http://schemas.microsoft.com/office/drawing/2014/main" id="{2335C5CA-C76D-4C52-82CE-FA0EBFEB71AD}"/>
              </a:ext>
            </a:extLst>
          </p:cNvPr>
          <p:cNvSpPr>
            <a:spLocks noGrp="1"/>
          </p:cNvSpPr>
          <p:nvPr>
            <p:ph type="title"/>
          </p:nvPr>
        </p:nvSpPr>
        <p:spPr>
          <a:xfrm>
            <a:off x="1825752" y="288758"/>
            <a:ext cx="8534400" cy="698794"/>
          </a:xfrm>
        </p:spPr>
        <p:txBody>
          <a:bodyPr>
            <a:normAutofit/>
          </a:bodyPr>
          <a:lstStyle/>
          <a:p>
            <a:r>
              <a:rPr lang="en-US" dirty="0"/>
              <a:t>Metric 18 Criteria</a:t>
            </a:r>
          </a:p>
        </p:txBody>
      </p:sp>
      <p:pic>
        <p:nvPicPr>
          <p:cNvPr id="6" name="Content Placeholder 7">
            <a:extLst>
              <a:ext uri="{FF2B5EF4-FFF2-40B4-BE49-F238E27FC236}">
                <a16:creationId xmlns:a16="http://schemas.microsoft.com/office/drawing/2014/main" id="{4343B517-6F0F-9FEF-AC7A-E642265BF137}"/>
              </a:ext>
            </a:extLst>
          </p:cNvPr>
          <p:cNvPicPr>
            <a:picLocks noGrp="1" noChangeAspect="1"/>
          </p:cNvPicPr>
          <p:nvPr>
            <p:ph sz="quarter" idx="1"/>
          </p:nvPr>
        </p:nvPicPr>
        <p:blipFill>
          <a:blip r:embed="rId3"/>
          <a:stretch>
            <a:fillRect/>
          </a:stretch>
        </p:blipFill>
        <p:spPr>
          <a:xfrm>
            <a:off x="549275" y="2179413"/>
            <a:ext cx="11125200" cy="3458024"/>
          </a:xfrm>
        </p:spPr>
      </p:pic>
    </p:spTree>
    <p:extLst>
      <p:ext uri="{BB962C8B-B14F-4D97-AF65-F5344CB8AC3E}">
        <p14:creationId xmlns:p14="http://schemas.microsoft.com/office/powerpoint/2010/main" val="8556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EAF3-B69D-47CC-BD6F-7070C6928EF6}"/>
              </a:ext>
            </a:extLst>
          </p:cNvPr>
          <p:cNvSpPr>
            <a:spLocks noGrp="1"/>
          </p:cNvSpPr>
          <p:nvPr>
            <p:ph type="title"/>
          </p:nvPr>
        </p:nvSpPr>
        <p:spPr/>
        <p:txBody>
          <a:bodyPr/>
          <a:lstStyle/>
          <a:p>
            <a:r>
              <a:rPr lang="en-US" dirty="0"/>
              <a:t>Metric 18 Compliance</a:t>
            </a:r>
          </a:p>
        </p:txBody>
      </p:sp>
      <p:sp>
        <p:nvSpPr>
          <p:cNvPr id="3" name="Slide Number Placeholder 2">
            <a:extLst>
              <a:ext uri="{FF2B5EF4-FFF2-40B4-BE49-F238E27FC236}">
                <a16:creationId xmlns:a16="http://schemas.microsoft.com/office/drawing/2014/main" id="{A4DE7702-B7E8-4AC4-BD0B-4425574236DC}"/>
              </a:ext>
            </a:extLst>
          </p:cNvPr>
          <p:cNvSpPr>
            <a:spLocks noGrp="1"/>
          </p:cNvSpPr>
          <p:nvPr>
            <p:ph type="sldNum" sz="quarter" idx="12"/>
          </p:nvPr>
        </p:nvSpPr>
        <p:spPr>
          <a:xfrm>
            <a:off x="11430000" y="6080760"/>
            <a:ext cx="381000" cy="548640"/>
          </a:xfrm>
        </p:spPr>
        <p:txBody>
          <a:bodyPr/>
          <a:lstStyle/>
          <a:p>
            <a:fld id="{A7F8E3F6-DE14-48B2-B2BC-6FABA9630FB8}" type="slidenum">
              <a:rPr lang="en-US" sz="1400" smtClean="0"/>
              <a:t>11</a:t>
            </a:fld>
            <a:endParaRPr lang="en-US" sz="1400" dirty="0"/>
          </a:p>
        </p:txBody>
      </p:sp>
      <p:sp>
        <p:nvSpPr>
          <p:cNvPr id="6" name="Content Placeholder 5">
            <a:extLst>
              <a:ext uri="{FF2B5EF4-FFF2-40B4-BE49-F238E27FC236}">
                <a16:creationId xmlns:a16="http://schemas.microsoft.com/office/drawing/2014/main" id="{B6C5665A-57FA-FB1A-BA7B-11FC356D5D88}"/>
              </a:ext>
            </a:extLst>
          </p:cNvPr>
          <p:cNvSpPr>
            <a:spLocks noGrp="1"/>
          </p:cNvSpPr>
          <p:nvPr>
            <p:ph sz="half" idx="1"/>
          </p:nvPr>
        </p:nvSpPr>
        <p:spPr>
          <a:xfrm>
            <a:off x="822960" y="1737360"/>
            <a:ext cx="9768840" cy="4343400"/>
          </a:xfrm>
        </p:spPr>
        <p:txBody>
          <a:bodyPr/>
          <a:lstStyle/>
          <a:p>
            <a:pPr marL="0" indent="0">
              <a:buNone/>
            </a:pPr>
            <a:r>
              <a:rPr lang="en-US" dirty="0"/>
              <a:t>- Compliance</a:t>
            </a:r>
          </a:p>
          <a:p>
            <a:pPr marL="0" indent="0">
              <a:buNone/>
            </a:pPr>
            <a:endParaRPr lang="en-US" dirty="0"/>
          </a:p>
          <a:p>
            <a:pPr marL="0" indent="0">
              <a:buNone/>
            </a:pPr>
            <a:r>
              <a:rPr lang="en-US" i="1" dirty="0"/>
              <a:t>- </a:t>
            </a:r>
            <a:r>
              <a:rPr lang="en-US" dirty="0"/>
              <a:t>Substantial Compliance (requires an ‘Improvement Plan’)</a:t>
            </a:r>
          </a:p>
          <a:p>
            <a:pPr marL="0" indent="0">
              <a:buNone/>
            </a:pPr>
            <a:endParaRPr lang="en-US" dirty="0"/>
          </a:p>
          <a:p>
            <a:pPr marL="0" indent="0">
              <a:buNone/>
            </a:pPr>
            <a:r>
              <a:rPr lang="en-US" dirty="0"/>
              <a:t>- Non-Compliance (requires a ‘Plan of Corrective Action’)</a:t>
            </a:r>
          </a:p>
          <a:p>
            <a:endParaRPr lang="en-US" dirty="0"/>
          </a:p>
        </p:txBody>
      </p:sp>
    </p:spTree>
    <p:extLst>
      <p:ext uri="{BB962C8B-B14F-4D97-AF65-F5344CB8AC3E}">
        <p14:creationId xmlns:p14="http://schemas.microsoft.com/office/powerpoint/2010/main" val="55236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EE562B-E19C-4928-B2D8-2E2778A7D88C}"/>
              </a:ext>
            </a:extLst>
          </p:cNvPr>
          <p:cNvSpPr>
            <a:spLocks noGrp="1"/>
          </p:cNvSpPr>
          <p:nvPr>
            <p:ph type="sldNum" sz="quarter" idx="12"/>
          </p:nvPr>
        </p:nvSpPr>
        <p:spPr>
          <a:xfrm>
            <a:off x="11430000" y="6104412"/>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600" kern="1200">
                <a:solidFill>
                  <a:schemeClr val="accent3">
                    <a:shade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22FC1C-5701-4850-9BC5-A601E26A4A2E}" type="slidenum">
              <a:rPr lang="en-US" smtClean="0">
                <a:solidFill>
                  <a:srgbClr val="1B587C">
                    <a:shade val="75000"/>
                  </a:srgbClr>
                </a:solidFill>
              </a:rPr>
              <a:pPr/>
              <a:t>12</a:t>
            </a:fld>
            <a:endParaRPr lang="en-US" dirty="0">
              <a:solidFill>
                <a:srgbClr val="1B587C">
                  <a:shade val="75000"/>
                </a:srgbClr>
              </a:solidFill>
            </a:endParaRPr>
          </a:p>
        </p:txBody>
      </p:sp>
      <p:sp>
        <p:nvSpPr>
          <p:cNvPr id="3" name="Title 2">
            <a:extLst>
              <a:ext uri="{FF2B5EF4-FFF2-40B4-BE49-F238E27FC236}">
                <a16:creationId xmlns:a16="http://schemas.microsoft.com/office/drawing/2014/main" id="{2335C5CA-C76D-4C52-82CE-FA0EBFEB71AD}"/>
              </a:ext>
            </a:extLst>
          </p:cNvPr>
          <p:cNvSpPr>
            <a:spLocks noGrp="1"/>
          </p:cNvSpPr>
          <p:nvPr>
            <p:ph type="title"/>
          </p:nvPr>
        </p:nvSpPr>
        <p:spPr/>
        <p:txBody>
          <a:bodyPr/>
          <a:lstStyle/>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 name="Ink 5">
                <a:extLst>
                  <a:ext uri="{FF2B5EF4-FFF2-40B4-BE49-F238E27FC236}">
                    <a16:creationId xmlns:a16="http://schemas.microsoft.com/office/drawing/2014/main" id="{15519778-E1F2-45CE-8670-3207B222A84B}"/>
                  </a:ext>
                </a:extLst>
              </p14:cNvPr>
              <p14:cNvContentPartPr/>
              <p14:nvPr/>
            </p14:nvContentPartPr>
            <p14:xfrm>
              <a:off x="7098201" y="1762044"/>
              <a:ext cx="360" cy="360"/>
            </p14:xfrm>
          </p:contentPart>
        </mc:Choice>
        <mc:Fallback xmlns="">
          <p:pic>
            <p:nvPicPr>
              <p:cNvPr id="6" name="Ink 5">
                <a:extLst>
                  <a:ext uri="{FF2B5EF4-FFF2-40B4-BE49-F238E27FC236}">
                    <a16:creationId xmlns:a16="http://schemas.microsoft.com/office/drawing/2014/main" id="{15519778-E1F2-45CE-8670-3207B222A84B}"/>
                  </a:ext>
                </a:extLst>
              </p:cNvPr>
              <p:cNvPicPr/>
              <p:nvPr/>
            </p:nvPicPr>
            <p:blipFill>
              <a:blip r:embed="rId4"/>
              <a:stretch>
                <a:fillRect/>
              </a:stretch>
            </p:blipFill>
            <p:spPr>
              <a:xfrm>
                <a:off x="7080201" y="165404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9" name="Ink 8">
                <a:extLst>
                  <a:ext uri="{FF2B5EF4-FFF2-40B4-BE49-F238E27FC236}">
                    <a16:creationId xmlns:a16="http://schemas.microsoft.com/office/drawing/2014/main" id="{BDDB4D84-CB56-4934-BA10-FEFB04F65D59}"/>
                  </a:ext>
                </a:extLst>
              </p14:cNvPr>
              <p14:cNvContentPartPr/>
              <p14:nvPr/>
            </p14:nvContentPartPr>
            <p14:xfrm>
              <a:off x="7076241" y="1729284"/>
              <a:ext cx="11160" cy="11160"/>
            </p14:xfrm>
          </p:contentPart>
        </mc:Choice>
        <mc:Fallback xmlns="">
          <p:pic>
            <p:nvPicPr>
              <p:cNvPr id="9" name="Ink 8">
                <a:extLst>
                  <a:ext uri="{FF2B5EF4-FFF2-40B4-BE49-F238E27FC236}">
                    <a16:creationId xmlns:a16="http://schemas.microsoft.com/office/drawing/2014/main" id="{BDDB4D84-CB56-4934-BA10-FEFB04F65D59}"/>
                  </a:ext>
                </a:extLst>
              </p:cNvPr>
              <p:cNvPicPr/>
              <p:nvPr/>
            </p:nvPicPr>
            <p:blipFill>
              <a:blip r:embed="rId6"/>
              <a:stretch>
                <a:fillRect/>
              </a:stretch>
            </p:blipFill>
            <p:spPr>
              <a:xfrm>
                <a:off x="7058241" y="1621284"/>
                <a:ext cx="46800" cy="226800"/>
              </a:xfrm>
              <a:prstGeom prst="rect">
                <a:avLst/>
              </a:prstGeom>
            </p:spPr>
          </p:pic>
        </mc:Fallback>
      </mc:AlternateContent>
      <p:sp>
        <p:nvSpPr>
          <p:cNvPr id="5" name="Content Placeholder 4">
            <a:extLst>
              <a:ext uri="{FF2B5EF4-FFF2-40B4-BE49-F238E27FC236}">
                <a16:creationId xmlns:a16="http://schemas.microsoft.com/office/drawing/2014/main" id="{711A5ADE-72D5-2D97-6007-AE45CC896617}"/>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3600" dirty="0"/>
              <a:t>Paul Sharp </a:t>
            </a:r>
            <a:r>
              <a:rPr lang="en-US" dirty="0"/>
              <a:t>(</a:t>
            </a:r>
            <a:r>
              <a:rPr lang="en-US" dirty="0">
                <a:hlinkClick r:id="rId7"/>
              </a:rPr>
              <a:t>paul.sharp@dot.gov</a:t>
            </a:r>
            <a:r>
              <a:rPr lang="en-US" dirty="0"/>
              <a:t>)</a:t>
            </a:r>
          </a:p>
          <a:p>
            <a:pPr marL="0" indent="0" algn="ctr">
              <a:buNone/>
            </a:pPr>
            <a:r>
              <a:rPr lang="en-US" sz="3600" dirty="0"/>
              <a:t>FHWA Senior Scour Engineer</a:t>
            </a:r>
          </a:p>
        </p:txBody>
      </p:sp>
    </p:spTree>
    <p:extLst>
      <p:ext uri="{BB962C8B-B14F-4D97-AF65-F5344CB8AC3E}">
        <p14:creationId xmlns:p14="http://schemas.microsoft.com/office/powerpoint/2010/main" val="4854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EAF3-B69D-47CC-BD6F-7070C6928EF6}"/>
              </a:ext>
            </a:extLst>
          </p:cNvPr>
          <p:cNvSpPr>
            <a:spLocks noGrp="1"/>
          </p:cNvSpPr>
          <p:nvPr>
            <p:ph type="title"/>
          </p:nvPr>
        </p:nvSpPr>
        <p:spPr/>
        <p:txBody>
          <a:bodyPr/>
          <a:lstStyle/>
          <a:p>
            <a:r>
              <a:rPr lang="en-US" b="1" u="sng" dirty="0"/>
              <a:t>FHWA Division Bridge Engineer</a:t>
            </a:r>
            <a:endParaRPr lang="en-US" dirty="0"/>
          </a:p>
        </p:txBody>
      </p:sp>
      <p:sp>
        <p:nvSpPr>
          <p:cNvPr id="3" name="Slide Number Placeholder 2">
            <a:extLst>
              <a:ext uri="{FF2B5EF4-FFF2-40B4-BE49-F238E27FC236}">
                <a16:creationId xmlns:a16="http://schemas.microsoft.com/office/drawing/2014/main" id="{A4DE7702-B7E8-4AC4-BD0B-4425574236DC}"/>
              </a:ext>
            </a:extLst>
          </p:cNvPr>
          <p:cNvSpPr>
            <a:spLocks noGrp="1"/>
          </p:cNvSpPr>
          <p:nvPr>
            <p:ph type="sldNum" sz="quarter" idx="12"/>
          </p:nvPr>
        </p:nvSpPr>
        <p:spPr>
          <a:xfrm>
            <a:off x="11430000" y="6080760"/>
            <a:ext cx="381000" cy="548640"/>
          </a:xfrm>
        </p:spPr>
        <p:txBody>
          <a:bodyPr/>
          <a:lstStyle/>
          <a:p>
            <a:fld id="{A7F8E3F6-DE14-48B2-B2BC-6FABA9630FB8}" type="slidenum">
              <a:rPr lang="en-US" sz="1400" smtClean="0"/>
              <a:t>13</a:t>
            </a:fld>
            <a:endParaRPr lang="en-US" sz="1400" dirty="0"/>
          </a:p>
        </p:txBody>
      </p:sp>
      <p:sp>
        <p:nvSpPr>
          <p:cNvPr id="6" name="Content Placeholder 5">
            <a:extLst>
              <a:ext uri="{FF2B5EF4-FFF2-40B4-BE49-F238E27FC236}">
                <a16:creationId xmlns:a16="http://schemas.microsoft.com/office/drawing/2014/main" id="{B6C5665A-57FA-FB1A-BA7B-11FC356D5D88}"/>
              </a:ext>
            </a:extLst>
          </p:cNvPr>
          <p:cNvSpPr>
            <a:spLocks noGrp="1"/>
          </p:cNvSpPr>
          <p:nvPr>
            <p:ph sz="half" idx="1"/>
          </p:nvPr>
        </p:nvSpPr>
        <p:spPr>
          <a:xfrm>
            <a:off x="822960" y="1737360"/>
            <a:ext cx="9768840" cy="4343400"/>
          </a:xfrm>
        </p:spPr>
        <p:txBody>
          <a:bodyPr/>
          <a:lstStyle/>
          <a:p>
            <a:pPr marL="0" indent="0">
              <a:buNone/>
            </a:pPr>
            <a:r>
              <a:rPr lang="en-US" b="1" u="sng" dirty="0"/>
              <a:t>Ed Miltner - Idaho</a:t>
            </a:r>
          </a:p>
          <a:p>
            <a:pPr marL="0" indent="0">
              <a:buNone/>
            </a:pPr>
            <a:endParaRPr lang="en-US" dirty="0"/>
          </a:p>
          <a:p>
            <a:pPr marL="0" indent="0">
              <a:buNone/>
            </a:pPr>
            <a:r>
              <a:rPr lang="en-US" sz="2000" i="1" dirty="0">
                <a:effectLst/>
                <a:latin typeface="Arial" panose="020B0604020202020204" pitchFamily="34" charset="0"/>
                <a:ea typeface="Calibri" panose="020F0502020204030204" pitchFamily="34" charset="0"/>
              </a:rPr>
              <a:t>The role and processes of Division Bridge Engineers in Metric 18.</a:t>
            </a:r>
            <a:endParaRPr lang="en-US" sz="2000" i="1" dirty="0"/>
          </a:p>
        </p:txBody>
      </p:sp>
    </p:spTree>
    <p:extLst>
      <p:ext uri="{BB962C8B-B14F-4D97-AF65-F5344CB8AC3E}">
        <p14:creationId xmlns:p14="http://schemas.microsoft.com/office/powerpoint/2010/main" val="107084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EAF3-B69D-47CC-BD6F-7070C6928EF6}"/>
              </a:ext>
            </a:extLst>
          </p:cNvPr>
          <p:cNvSpPr>
            <a:spLocks noGrp="1"/>
          </p:cNvSpPr>
          <p:nvPr>
            <p:ph type="title"/>
          </p:nvPr>
        </p:nvSpPr>
        <p:spPr/>
        <p:txBody>
          <a:bodyPr/>
          <a:lstStyle/>
          <a:p>
            <a:r>
              <a:rPr lang="en-US" b="1" u="sng" dirty="0"/>
              <a:t>State Hydraulic Engineers</a:t>
            </a:r>
            <a:endParaRPr lang="en-US" dirty="0"/>
          </a:p>
        </p:txBody>
      </p:sp>
      <p:sp>
        <p:nvSpPr>
          <p:cNvPr id="3" name="Slide Number Placeholder 2">
            <a:extLst>
              <a:ext uri="{FF2B5EF4-FFF2-40B4-BE49-F238E27FC236}">
                <a16:creationId xmlns:a16="http://schemas.microsoft.com/office/drawing/2014/main" id="{A4DE7702-B7E8-4AC4-BD0B-4425574236DC}"/>
              </a:ext>
            </a:extLst>
          </p:cNvPr>
          <p:cNvSpPr>
            <a:spLocks noGrp="1"/>
          </p:cNvSpPr>
          <p:nvPr>
            <p:ph type="sldNum" sz="quarter" idx="12"/>
          </p:nvPr>
        </p:nvSpPr>
        <p:spPr>
          <a:xfrm>
            <a:off x="11430000" y="6080760"/>
            <a:ext cx="381000" cy="548640"/>
          </a:xfrm>
        </p:spPr>
        <p:txBody>
          <a:bodyPr/>
          <a:lstStyle/>
          <a:p>
            <a:fld id="{A7F8E3F6-DE14-48B2-B2BC-6FABA9630FB8}" type="slidenum">
              <a:rPr lang="en-US" sz="1400" smtClean="0"/>
              <a:t>14</a:t>
            </a:fld>
            <a:endParaRPr lang="en-US" sz="1400" dirty="0"/>
          </a:p>
        </p:txBody>
      </p:sp>
      <p:sp>
        <p:nvSpPr>
          <p:cNvPr id="6" name="Content Placeholder 5">
            <a:extLst>
              <a:ext uri="{FF2B5EF4-FFF2-40B4-BE49-F238E27FC236}">
                <a16:creationId xmlns:a16="http://schemas.microsoft.com/office/drawing/2014/main" id="{B6C5665A-57FA-FB1A-BA7B-11FC356D5D88}"/>
              </a:ext>
            </a:extLst>
          </p:cNvPr>
          <p:cNvSpPr>
            <a:spLocks noGrp="1"/>
          </p:cNvSpPr>
          <p:nvPr>
            <p:ph sz="half" idx="1"/>
          </p:nvPr>
        </p:nvSpPr>
        <p:spPr>
          <a:xfrm>
            <a:off x="838200" y="1737360"/>
            <a:ext cx="9768840" cy="4343400"/>
          </a:xfrm>
        </p:spPr>
        <p:txBody>
          <a:bodyPr/>
          <a:lstStyle/>
          <a:p>
            <a:pPr marL="0" indent="0">
              <a:buNone/>
            </a:pPr>
            <a:r>
              <a:rPr lang="en-US" b="1" u="sng" dirty="0"/>
              <a:t>Herb McDowell – Idaho </a:t>
            </a:r>
            <a:r>
              <a:rPr lang="en-US" b="1" u="sng"/>
              <a:t>Transportation Department</a:t>
            </a:r>
            <a:endParaRPr lang="en-US" b="1" u="sng" dirty="0"/>
          </a:p>
          <a:p>
            <a:endParaRPr lang="en-US" dirty="0"/>
          </a:p>
          <a:p>
            <a:pPr marL="0" indent="0">
              <a:buNone/>
            </a:pPr>
            <a:r>
              <a:rPr lang="en-US" b="1" u="sng" dirty="0"/>
              <a:t>Monte </a:t>
            </a:r>
            <a:r>
              <a:rPr lang="en-US" b="1" u="sng" dirty="0" err="1"/>
              <a:t>Deis</a:t>
            </a:r>
            <a:r>
              <a:rPr lang="en-US" b="1" u="sng" dirty="0"/>
              <a:t> - North Dakota DOT</a:t>
            </a:r>
          </a:p>
          <a:p>
            <a:pPr marL="0" indent="0">
              <a:buNone/>
            </a:pPr>
            <a:endParaRPr lang="en-US" b="1" u="sng" dirty="0"/>
          </a:p>
          <a:p>
            <a:pPr marL="0" indent="0">
              <a:buNone/>
            </a:pPr>
            <a:r>
              <a:rPr lang="en-US" sz="2000" i="1" dirty="0">
                <a:effectLst/>
                <a:latin typeface="Arial" panose="020B0604020202020204" pitchFamily="34" charset="0"/>
                <a:ea typeface="Calibri" panose="020F0502020204030204" pitchFamily="34" charset="0"/>
              </a:rPr>
              <a:t>The State DOT perspective in Metric 18</a:t>
            </a:r>
            <a:endParaRPr lang="en-US" sz="2000" b="1" i="1" u="sng" dirty="0"/>
          </a:p>
          <a:p>
            <a:endParaRPr lang="en-US" dirty="0"/>
          </a:p>
          <a:p>
            <a:endParaRPr lang="en-US" dirty="0"/>
          </a:p>
        </p:txBody>
      </p:sp>
    </p:spTree>
    <p:extLst>
      <p:ext uri="{BB962C8B-B14F-4D97-AF65-F5344CB8AC3E}">
        <p14:creationId xmlns:p14="http://schemas.microsoft.com/office/powerpoint/2010/main" val="167882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EAF3-B69D-47CC-BD6F-7070C6928EF6}"/>
              </a:ext>
            </a:extLst>
          </p:cNvPr>
          <p:cNvSpPr>
            <a:spLocks noGrp="1"/>
          </p:cNvSpPr>
          <p:nvPr>
            <p:ph type="title"/>
          </p:nvPr>
        </p:nvSpPr>
        <p:spPr/>
        <p:txBody>
          <a:bodyPr/>
          <a:lstStyle/>
          <a:p>
            <a:r>
              <a:rPr lang="en-US" b="1" u="sng" dirty="0"/>
              <a:t>Ayres Associates</a:t>
            </a:r>
            <a:endParaRPr lang="en-US" dirty="0"/>
          </a:p>
        </p:txBody>
      </p:sp>
      <p:sp>
        <p:nvSpPr>
          <p:cNvPr id="3" name="Slide Number Placeholder 2">
            <a:extLst>
              <a:ext uri="{FF2B5EF4-FFF2-40B4-BE49-F238E27FC236}">
                <a16:creationId xmlns:a16="http://schemas.microsoft.com/office/drawing/2014/main" id="{A4DE7702-B7E8-4AC4-BD0B-4425574236DC}"/>
              </a:ext>
            </a:extLst>
          </p:cNvPr>
          <p:cNvSpPr>
            <a:spLocks noGrp="1"/>
          </p:cNvSpPr>
          <p:nvPr>
            <p:ph type="sldNum" sz="quarter" idx="12"/>
          </p:nvPr>
        </p:nvSpPr>
        <p:spPr>
          <a:xfrm>
            <a:off x="11430000" y="6080760"/>
            <a:ext cx="381000" cy="548640"/>
          </a:xfrm>
        </p:spPr>
        <p:txBody>
          <a:bodyPr/>
          <a:lstStyle/>
          <a:p>
            <a:fld id="{A7F8E3F6-DE14-48B2-B2BC-6FABA9630FB8}" type="slidenum">
              <a:rPr lang="en-US" sz="1400" smtClean="0"/>
              <a:t>15</a:t>
            </a:fld>
            <a:endParaRPr lang="en-US" sz="1400" dirty="0"/>
          </a:p>
        </p:txBody>
      </p:sp>
      <p:sp>
        <p:nvSpPr>
          <p:cNvPr id="6" name="Content Placeholder 5">
            <a:extLst>
              <a:ext uri="{FF2B5EF4-FFF2-40B4-BE49-F238E27FC236}">
                <a16:creationId xmlns:a16="http://schemas.microsoft.com/office/drawing/2014/main" id="{B6C5665A-57FA-FB1A-BA7B-11FC356D5D88}"/>
              </a:ext>
            </a:extLst>
          </p:cNvPr>
          <p:cNvSpPr>
            <a:spLocks noGrp="1"/>
          </p:cNvSpPr>
          <p:nvPr>
            <p:ph sz="half" idx="1"/>
          </p:nvPr>
        </p:nvSpPr>
        <p:spPr>
          <a:xfrm>
            <a:off x="822960" y="1737360"/>
            <a:ext cx="9768840" cy="4343400"/>
          </a:xfrm>
        </p:spPr>
        <p:txBody>
          <a:bodyPr/>
          <a:lstStyle/>
          <a:p>
            <a:pPr marL="0" indent="0">
              <a:buNone/>
            </a:pPr>
            <a:r>
              <a:rPr lang="en-US" b="1" u="sng" dirty="0"/>
              <a:t>Will DeRosset - Hydraulic Engineer </a:t>
            </a:r>
          </a:p>
          <a:p>
            <a:pPr marL="0" indent="0">
              <a:buNone/>
            </a:pPr>
            <a:endParaRPr lang="en-US" b="1" u="sng" dirty="0"/>
          </a:p>
          <a:p>
            <a:pPr marL="0" indent="0">
              <a:buNone/>
            </a:pPr>
            <a:r>
              <a:rPr lang="en-US" sz="2000" i="1" dirty="0">
                <a:effectLst/>
                <a:latin typeface="Aptos" panose="020B0004020202020204" pitchFamily="34" charset="0"/>
                <a:ea typeface="Times New Roman" panose="02020603050405020304" pitchFamily="18" charset="0"/>
                <a:cs typeface="Calibri" panose="020F0502020204030204" pitchFamily="34" charset="0"/>
              </a:rPr>
              <a:t>A consultant’s role in helping States navigate this process.</a:t>
            </a:r>
            <a:endParaRPr lang="en-US" sz="2000" i="1" dirty="0">
              <a:effectLst/>
              <a:latin typeface="Aptos" panose="020B0004020202020204" pitchFamily="34" charset="0"/>
              <a:ea typeface="Calibri" panose="020F0502020204030204" pitchFamily="34" charset="0"/>
              <a:cs typeface="Calibri" panose="020F0502020204030204" pitchFamily="34" charset="0"/>
            </a:endParaRPr>
          </a:p>
          <a:p>
            <a:pPr marL="0" indent="0">
              <a:buNone/>
            </a:pPr>
            <a:endParaRPr lang="en-US" b="1" u="sng" dirty="0"/>
          </a:p>
          <a:p>
            <a:pPr marL="0" indent="0">
              <a:buNone/>
            </a:pPr>
            <a:endParaRPr lang="en-US" dirty="0"/>
          </a:p>
        </p:txBody>
      </p:sp>
    </p:spTree>
    <p:extLst>
      <p:ext uri="{BB962C8B-B14F-4D97-AF65-F5344CB8AC3E}">
        <p14:creationId xmlns:p14="http://schemas.microsoft.com/office/powerpoint/2010/main" val="234571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EE562B-E19C-4928-B2D8-2E2778A7D88C}"/>
              </a:ext>
            </a:extLst>
          </p:cNvPr>
          <p:cNvSpPr>
            <a:spLocks noGrp="1"/>
          </p:cNvSpPr>
          <p:nvPr>
            <p:ph type="sldNum" sz="quarter" idx="12"/>
          </p:nvPr>
        </p:nvSpPr>
        <p:spPr>
          <a:xfrm>
            <a:off x="11445240" y="6080760"/>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600" kern="1200">
                <a:solidFill>
                  <a:schemeClr val="accent3">
                    <a:shade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22FC1C-5701-4850-9BC5-A601E26A4A2E}" type="slidenum">
              <a:rPr lang="en-US" smtClean="0">
                <a:solidFill>
                  <a:srgbClr val="1B587C">
                    <a:shade val="75000"/>
                  </a:srgbClr>
                </a:solidFill>
              </a:rPr>
              <a:pPr/>
              <a:t>16</a:t>
            </a:fld>
            <a:endParaRPr lang="en-US" dirty="0">
              <a:solidFill>
                <a:srgbClr val="1B587C">
                  <a:shade val="75000"/>
                </a:srgbClr>
              </a:solidFill>
            </a:endParaRPr>
          </a:p>
        </p:txBody>
      </p:sp>
      <p:sp>
        <p:nvSpPr>
          <p:cNvPr id="3" name="Title 2">
            <a:extLst>
              <a:ext uri="{FF2B5EF4-FFF2-40B4-BE49-F238E27FC236}">
                <a16:creationId xmlns:a16="http://schemas.microsoft.com/office/drawing/2014/main" id="{2335C5CA-C76D-4C52-82CE-FA0EBFEB71AD}"/>
              </a:ext>
            </a:extLst>
          </p:cNvPr>
          <p:cNvSpPr>
            <a:spLocks noGrp="1"/>
          </p:cNvSpPr>
          <p:nvPr>
            <p:ph type="title"/>
          </p:nvPr>
        </p:nvSpPr>
        <p:spPr>
          <a:xfrm>
            <a:off x="1825752" y="125128"/>
            <a:ext cx="8534400" cy="972152"/>
          </a:xfrm>
        </p:spPr>
        <p:txBody>
          <a:bodyPr>
            <a:normAutofit/>
          </a:bodyPr>
          <a:lstStyle/>
          <a:p>
            <a:r>
              <a:rPr lang="en-US" dirty="0"/>
              <a:t>M18 - Substantial Compliance Determination</a:t>
            </a:r>
          </a:p>
        </p:txBody>
      </p:sp>
      <p:pic>
        <p:nvPicPr>
          <p:cNvPr id="1026" name="Picture 2">
            <a:extLst>
              <a:ext uri="{FF2B5EF4-FFF2-40B4-BE49-F238E27FC236}">
                <a16:creationId xmlns:a16="http://schemas.microsoft.com/office/drawing/2014/main" id="{39C8E48D-117F-F683-2B33-0C03D46C1E6A}"/>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597176" y="1981200"/>
            <a:ext cx="11092208" cy="280352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83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EE562B-E19C-4928-B2D8-2E2778A7D88C}"/>
              </a:ext>
            </a:extLst>
          </p:cNvPr>
          <p:cNvSpPr>
            <a:spLocks noGrp="1"/>
          </p:cNvSpPr>
          <p:nvPr>
            <p:ph type="sldNum" sz="quarter" idx="12"/>
          </p:nvPr>
        </p:nvSpPr>
        <p:spPr>
          <a:xfrm>
            <a:off x="11430000" y="6104412"/>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600" kern="1200">
                <a:solidFill>
                  <a:schemeClr val="accent3">
                    <a:shade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22FC1C-5701-4850-9BC5-A601E26A4A2E}" type="slidenum">
              <a:rPr lang="en-US" smtClean="0">
                <a:solidFill>
                  <a:srgbClr val="1B587C">
                    <a:shade val="75000"/>
                  </a:srgbClr>
                </a:solidFill>
              </a:rPr>
              <a:pPr/>
              <a:t>17</a:t>
            </a:fld>
            <a:endParaRPr lang="en-US" dirty="0">
              <a:solidFill>
                <a:srgbClr val="1B587C">
                  <a:shade val="75000"/>
                </a:srgbClr>
              </a:solidFill>
            </a:endParaRPr>
          </a:p>
        </p:txBody>
      </p:sp>
      <p:pic>
        <p:nvPicPr>
          <p:cNvPr id="10" name="Content Placeholder 9">
            <a:extLst>
              <a:ext uri="{FF2B5EF4-FFF2-40B4-BE49-F238E27FC236}">
                <a16:creationId xmlns:a16="http://schemas.microsoft.com/office/drawing/2014/main" id="{5DF4B3EA-DEBA-4DB1-BB24-E687C1FA6DCD}"/>
              </a:ext>
            </a:extLst>
          </p:cNvPr>
          <p:cNvPicPr>
            <a:picLocks noGrp="1" noChangeAspect="1"/>
          </p:cNvPicPr>
          <p:nvPr>
            <p:ph sz="quarter" idx="1"/>
          </p:nvPr>
        </p:nvPicPr>
        <p:blipFill>
          <a:blip r:embed="rId3"/>
          <a:stretch>
            <a:fillRect/>
          </a:stretch>
        </p:blipFill>
        <p:spPr>
          <a:xfrm>
            <a:off x="3883300" y="1506518"/>
            <a:ext cx="3971336" cy="4818557"/>
          </a:xfrm>
          <a:prstGeom prst="rect">
            <a:avLst/>
          </a:prstGeom>
        </p:spPr>
      </p:pic>
      <p:sp>
        <p:nvSpPr>
          <p:cNvPr id="3" name="Title 2">
            <a:extLst>
              <a:ext uri="{FF2B5EF4-FFF2-40B4-BE49-F238E27FC236}">
                <a16:creationId xmlns:a16="http://schemas.microsoft.com/office/drawing/2014/main" id="{2335C5CA-C76D-4C52-82CE-FA0EBFEB71AD}"/>
              </a:ext>
            </a:extLst>
          </p:cNvPr>
          <p:cNvSpPr>
            <a:spLocks noGrp="1"/>
          </p:cNvSpPr>
          <p:nvPr>
            <p:ph type="title"/>
          </p:nvPr>
        </p:nvSpPr>
        <p:spPr/>
        <p:txBody>
          <a:bodyPr/>
          <a:lstStyle/>
          <a:p>
            <a:r>
              <a:rPr lang="en-US" dirty="0"/>
              <a:t>Low Risk POA</a:t>
            </a: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Ink 5">
                <a:extLst>
                  <a:ext uri="{FF2B5EF4-FFF2-40B4-BE49-F238E27FC236}">
                    <a16:creationId xmlns:a16="http://schemas.microsoft.com/office/drawing/2014/main" id="{15519778-E1F2-45CE-8670-3207B222A84B}"/>
                  </a:ext>
                </a:extLst>
              </p14:cNvPr>
              <p14:cNvContentPartPr/>
              <p14:nvPr/>
            </p14:nvContentPartPr>
            <p14:xfrm>
              <a:off x="7098201" y="1762044"/>
              <a:ext cx="360" cy="360"/>
            </p14:xfrm>
          </p:contentPart>
        </mc:Choice>
        <mc:Fallback xmlns="">
          <p:pic>
            <p:nvPicPr>
              <p:cNvPr id="6" name="Ink 5">
                <a:extLst>
                  <a:ext uri="{FF2B5EF4-FFF2-40B4-BE49-F238E27FC236}">
                    <a16:creationId xmlns:a16="http://schemas.microsoft.com/office/drawing/2014/main" id="{15519778-E1F2-45CE-8670-3207B222A84B}"/>
                  </a:ext>
                </a:extLst>
              </p:cNvPr>
              <p:cNvPicPr/>
              <p:nvPr/>
            </p:nvPicPr>
            <p:blipFill>
              <a:blip r:embed="rId5"/>
              <a:stretch>
                <a:fillRect/>
              </a:stretch>
            </p:blipFill>
            <p:spPr>
              <a:xfrm>
                <a:off x="7080201" y="165404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BDDB4D84-CB56-4934-BA10-FEFB04F65D59}"/>
                  </a:ext>
                </a:extLst>
              </p14:cNvPr>
              <p14:cNvContentPartPr/>
              <p14:nvPr/>
            </p14:nvContentPartPr>
            <p14:xfrm>
              <a:off x="7076241" y="1729284"/>
              <a:ext cx="11160" cy="11160"/>
            </p14:xfrm>
          </p:contentPart>
        </mc:Choice>
        <mc:Fallback xmlns="">
          <p:pic>
            <p:nvPicPr>
              <p:cNvPr id="9" name="Ink 8">
                <a:extLst>
                  <a:ext uri="{FF2B5EF4-FFF2-40B4-BE49-F238E27FC236}">
                    <a16:creationId xmlns:a16="http://schemas.microsoft.com/office/drawing/2014/main" id="{BDDB4D84-CB56-4934-BA10-FEFB04F65D59}"/>
                  </a:ext>
                </a:extLst>
              </p:cNvPr>
              <p:cNvPicPr/>
              <p:nvPr/>
            </p:nvPicPr>
            <p:blipFill>
              <a:blip r:embed="rId7"/>
              <a:stretch>
                <a:fillRect/>
              </a:stretch>
            </p:blipFill>
            <p:spPr>
              <a:xfrm>
                <a:off x="7058241" y="1621284"/>
                <a:ext cx="46800" cy="226800"/>
              </a:xfrm>
              <a:prstGeom prst="rect">
                <a:avLst/>
              </a:prstGeom>
            </p:spPr>
          </p:pic>
        </mc:Fallback>
      </mc:AlternateContent>
    </p:spTree>
    <p:extLst>
      <p:ext uri="{BB962C8B-B14F-4D97-AF65-F5344CB8AC3E}">
        <p14:creationId xmlns:p14="http://schemas.microsoft.com/office/powerpoint/2010/main" val="126550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998DA2-C404-4637-85FC-CA2CD89F8F89}"/>
              </a:ext>
            </a:extLst>
          </p:cNvPr>
          <p:cNvSpPr>
            <a:spLocks noGrp="1"/>
          </p:cNvSpPr>
          <p:nvPr>
            <p:ph type="title"/>
          </p:nvPr>
        </p:nvSpPr>
        <p:spPr/>
        <p:txBody>
          <a:bodyPr/>
          <a:lstStyle/>
          <a:p>
            <a:r>
              <a:rPr lang="en-US" dirty="0"/>
              <a:t>DISCLAIMER</a:t>
            </a:r>
          </a:p>
        </p:txBody>
      </p:sp>
      <p:sp>
        <p:nvSpPr>
          <p:cNvPr id="6" name="Text Placeholder 5">
            <a:extLst>
              <a:ext uri="{FF2B5EF4-FFF2-40B4-BE49-F238E27FC236}">
                <a16:creationId xmlns:a16="http://schemas.microsoft.com/office/drawing/2014/main" id="{1D66C3A5-6800-41F4-90AF-525E925624EF}"/>
              </a:ext>
            </a:extLst>
          </p:cNvPr>
          <p:cNvSpPr txBox="1">
            <a:spLocks noGrp="1"/>
          </p:cNvSpPr>
          <p:nvPr>
            <p:ph idx="1"/>
          </p:nvPr>
        </p:nvSpPr>
        <p:spPr>
          <a:prstGeom prst="rect">
            <a:avLst/>
          </a:prstGeom>
          <a:noFill/>
        </p:spPr>
        <p:txBody>
          <a:bodyPr wrap="square">
            <a:spAutoFit/>
          </a:bodyPr>
          <a:lstStyle/>
          <a:p>
            <a:pPr marL="285750" indent="-285750">
              <a:lnSpc>
                <a:spcPct val="110000"/>
              </a:lnSpc>
              <a:buFont typeface="Arial" panose="020B0604020202020204" pitchFamily="34" charset="0"/>
              <a:buChar char="•"/>
            </a:pPr>
            <a:r>
              <a:rPr lang="en-US" sz="1400" b="0" u="none" strike="noStrike" baseline="0" dirty="0">
                <a:latin typeface="Arial" panose="020B0604020202020204" pitchFamily="34" charset="0"/>
              </a:rPr>
              <a:t>Except for the statutes and regulations cited, the contents of this document do not have the force and effect of law and are not meant to bind the States or the public in any way. This document is intended only to provide information regarding existing requirements under the law or agency policies.</a:t>
            </a:r>
          </a:p>
          <a:p>
            <a:pPr marL="285750" indent="-285750">
              <a:lnSpc>
                <a:spcPct val="110000"/>
              </a:lnSpc>
              <a:buFont typeface="Arial" panose="020B0604020202020204" pitchFamily="34" charset="0"/>
              <a:buChar char="•"/>
            </a:pPr>
            <a:r>
              <a:rPr lang="en-US" sz="1400" b="0" u="none" strike="noStrike" baseline="0" dirty="0">
                <a:latin typeface="Arial" panose="020B0604020202020204" pitchFamily="34" charset="0"/>
              </a:rPr>
              <a:t>The U.S. Government does not endorse products or manufacturers. Trademarks or manufacturers’ names appear in this presentation only because they are considered essential to the objective of the presentation. They are included for informational purposes only and are not intended to reflect a preference, approval, or endorsement of any one product or entity.</a:t>
            </a:r>
          </a:p>
          <a:p>
            <a:pPr marL="285750" indent="-285750">
              <a:lnSpc>
                <a:spcPct val="110000"/>
              </a:lnSpc>
              <a:buFont typeface="Arial" panose="020B0604020202020204" pitchFamily="34" charset="0"/>
              <a:buChar char="•"/>
            </a:pPr>
            <a:r>
              <a:rPr lang="en-US" sz="1400" b="0" u="none" strike="noStrike" baseline="0" dirty="0">
                <a:latin typeface="Arial" panose="020B0604020202020204" pitchFamily="34" charset="0"/>
              </a:rPr>
              <a:t>The Federal Highway Administration (FHWA) does not endorse any entity and the appearance of our presentation material in this template should not be interpreted as an endorsement or statement exhibiting any preference, support, etc.</a:t>
            </a:r>
          </a:p>
          <a:p>
            <a:pPr marL="285750" indent="-285750">
              <a:lnSpc>
                <a:spcPct val="110000"/>
              </a:lnSpc>
              <a:buFont typeface="Arial" panose="020B0604020202020204" pitchFamily="34" charset="0"/>
              <a:buChar char="•"/>
            </a:pPr>
            <a:r>
              <a:rPr lang="en-US" sz="1400" b="0" u="none" strike="noStrike" baseline="0" dirty="0">
                <a:latin typeface="Arial" panose="020B0604020202020204" pitchFamily="34" charset="0"/>
              </a:rPr>
              <a:t>Unless otherwise noted, FHWA is the source of all images in this product/ presentation.</a:t>
            </a:r>
          </a:p>
        </p:txBody>
      </p:sp>
    </p:spTree>
    <p:extLst>
      <p:ext uri="{BB962C8B-B14F-4D97-AF65-F5344CB8AC3E}">
        <p14:creationId xmlns:p14="http://schemas.microsoft.com/office/powerpoint/2010/main" val="3223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EE562B-E19C-4928-B2D8-2E2778A7D88C}"/>
              </a:ext>
            </a:extLst>
          </p:cNvPr>
          <p:cNvSpPr>
            <a:spLocks noGrp="1"/>
          </p:cNvSpPr>
          <p:nvPr>
            <p:ph type="sldNum" sz="quarter" idx="12"/>
          </p:nvPr>
        </p:nvSpPr>
        <p:spPr>
          <a:xfrm>
            <a:off x="11353800" y="6044226"/>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600" kern="1200">
                <a:solidFill>
                  <a:schemeClr val="accent3">
                    <a:shade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22FC1C-5701-4850-9BC5-A601E26A4A2E}" type="slidenum">
              <a:rPr lang="en-US" smtClean="0">
                <a:solidFill>
                  <a:srgbClr val="1B587C">
                    <a:shade val="75000"/>
                  </a:srgbClr>
                </a:solidFill>
              </a:rPr>
              <a:pPr/>
              <a:t>3</a:t>
            </a:fld>
            <a:endParaRPr lang="en-US" dirty="0">
              <a:solidFill>
                <a:srgbClr val="1B587C">
                  <a:shade val="75000"/>
                </a:srgbClr>
              </a:solidFill>
            </a:endParaRPr>
          </a:p>
        </p:txBody>
      </p:sp>
      <p:sp>
        <p:nvSpPr>
          <p:cNvPr id="3" name="Title 2">
            <a:extLst>
              <a:ext uri="{FF2B5EF4-FFF2-40B4-BE49-F238E27FC236}">
                <a16:creationId xmlns:a16="http://schemas.microsoft.com/office/drawing/2014/main" id="{2335C5CA-C76D-4C52-82CE-FA0EBFEB71AD}"/>
              </a:ext>
            </a:extLst>
          </p:cNvPr>
          <p:cNvSpPr>
            <a:spLocks noGrp="1"/>
          </p:cNvSpPr>
          <p:nvPr>
            <p:ph type="title"/>
          </p:nvPr>
        </p:nvSpPr>
        <p:spPr>
          <a:xfrm>
            <a:off x="1825752" y="288758"/>
            <a:ext cx="8534400" cy="698794"/>
          </a:xfrm>
        </p:spPr>
        <p:txBody>
          <a:bodyPr>
            <a:normAutofit/>
          </a:bodyPr>
          <a:lstStyle/>
          <a:p>
            <a:r>
              <a:rPr lang="en-US" dirty="0"/>
              <a:t>FHWA’s 23 Metrics Process</a:t>
            </a:r>
          </a:p>
        </p:txBody>
      </p:sp>
      <p:sp>
        <p:nvSpPr>
          <p:cNvPr id="8" name="Content Placeholder 7">
            <a:extLst>
              <a:ext uri="{FF2B5EF4-FFF2-40B4-BE49-F238E27FC236}">
                <a16:creationId xmlns:a16="http://schemas.microsoft.com/office/drawing/2014/main" id="{BE6A671A-3619-18A3-19DC-D2A2B7D23951}"/>
              </a:ext>
            </a:extLst>
          </p:cNvPr>
          <p:cNvSpPr>
            <a:spLocks noGrp="1"/>
          </p:cNvSpPr>
          <p:nvPr>
            <p:ph idx="1"/>
          </p:nvPr>
        </p:nvSpPr>
        <p:spPr/>
        <p:txBody>
          <a:bodyPr/>
          <a:lstStyle/>
          <a:p>
            <a:r>
              <a:rPr lang="en-US" dirty="0"/>
              <a:t>23 metrics traced directly to the NBIS regulations</a:t>
            </a:r>
          </a:p>
          <a:p>
            <a:endParaRPr lang="en-US" dirty="0"/>
          </a:p>
          <a:p>
            <a:r>
              <a:rPr lang="en-US" dirty="0"/>
              <a:t>Nationwide implementation - February 2011</a:t>
            </a:r>
          </a:p>
          <a:p>
            <a:endParaRPr lang="en-US" dirty="0"/>
          </a:p>
          <a:p>
            <a:r>
              <a:rPr lang="en-US" dirty="0"/>
              <a:t>Division Bridge Engineer assesses each metric at ‘minimal level’ each year, and over a 5-year cycle, each metric is assessed at ‘intermediate level’ or ‘in-depth level’</a:t>
            </a:r>
          </a:p>
        </p:txBody>
      </p:sp>
    </p:spTree>
    <p:extLst>
      <p:ext uri="{BB962C8B-B14F-4D97-AF65-F5344CB8AC3E}">
        <p14:creationId xmlns:p14="http://schemas.microsoft.com/office/powerpoint/2010/main" val="358295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EE562B-E19C-4928-B2D8-2E2778A7D88C}"/>
              </a:ext>
            </a:extLst>
          </p:cNvPr>
          <p:cNvSpPr>
            <a:spLocks noGrp="1"/>
          </p:cNvSpPr>
          <p:nvPr>
            <p:ph type="sldNum" sz="quarter" idx="12"/>
          </p:nvPr>
        </p:nvSpPr>
        <p:spPr>
          <a:xfrm>
            <a:off x="11353800" y="6044226"/>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600" kern="1200">
                <a:solidFill>
                  <a:schemeClr val="accent3">
                    <a:shade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22FC1C-5701-4850-9BC5-A601E26A4A2E}" type="slidenum">
              <a:rPr lang="en-US" smtClean="0">
                <a:solidFill>
                  <a:srgbClr val="1B587C">
                    <a:shade val="75000"/>
                  </a:srgbClr>
                </a:solidFill>
              </a:rPr>
              <a:pPr/>
              <a:t>4</a:t>
            </a:fld>
            <a:endParaRPr lang="en-US" dirty="0">
              <a:solidFill>
                <a:srgbClr val="1B587C">
                  <a:shade val="75000"/>
                </a:srgbClr>
              </a:solidFill>
            </a:endParaRPr>
          </a:p>
        </p:txBody>
      </p:sp>
      <p:sp>
        <p:nvSpPr>
          <p:cNvPr id="3" name="Title 2">
            <a:extLst>
              <a:ext uri="{FF2B5EF4-FFF2-40B4-BE49-F238E27FC236}">
                <a16:creationId xmlns:a16="http://schemas.microsoft.com/office/drawing/2014/main" id="{2335C5CA-C76D-4C52-82CE-FA0EBFEB71AD}"/>
              </a:ext>
            </a:extLst>
          </p:cNvPr>
          <p:cNvSpPr>
            <a:spLocks noGrp="1"/>
          </p:cNvSpPr>
          <p:nvPr>
            <p:ph type="title"/>
          </p:nvPr>
        </p:nvSpPr>
        <p:spPr>
          <a:xfrm>
            <a:off x="1825752" y="288758"/>
            <a:ext cx="8534400" cy="698794"/>
          </a:xfrm>
        </p:spPr>
        <p:txBody>
          <a:bodyPr>
            <a:normAutofit/>
          </a:bodyPr>
          <a:lstStyle/>
          <a:p>
            <a:r>
              <a:rPr lang="en-US" dirty="0"/>
              <a:t>FHWA’s Risk-based and Data-driven Process</a:t>
            </a:r>
          </a:p>
        </p:txBody>
      </p:sp>
      <p:sp>
        <p:nvSpPr>
          <p:cNvPr id="8" name="Content Placeholder 7">
            <a:extLst>
              <a:ext uri="{FF2B5EF4-FFF2-40B4-BE49-F238E27FC236}">
                <a16:creationId xmlns:a16="http://schemas.microsoft.com/office/drawing/2014/main" id="{BE6A671A-3619-18A3-19DC-D2A2B7D23951}"/>
              </a:ext>
            </a:extLst>
          </p:cNvPr>
          <p:cNvSpPr>
            <a:spLocks noGrp="1"/>
          </p:cNvSpPr>
          <p:nvPr>
            <p:ph idx="1"/>
          </p:nvPr>
        </p:nvSpPr>
        <p:spPr/>
        <p:txBody>
          <a:bodyPr/>
          <a:lstStyle/>
          <a:p>
            <a:r>
              <a:rPr lang="en-US" dirty="0"/>
              <a:t>23 metrics – risk-based and data-driven process agencywide </a:t>
            </a:r>
          </a:p>
          <a:p>
            <a:pPr lvl="1"/>
            <a:r>
              <a:rPr lang="en-US" dirty="0"/>
              <a:t>Ensures each State is held to the same standard for compliance</a:t>
            </a:r>
          </a:p>
          <a:p>
            <a:pPr lvl="1"/>
            <a:r>
              <a:rPr lang="en-US" dirty="0"/>
              <a:t>Allows States and FHWA to track trends and assess resources to improve deficiencies</a:t>
            </a:r>
          </a:p>
          <a:p>
            <a:endParaRPr lang="en-US" dirty="0"/>
          </a:p>
          <a:p>
            <a:r>
              <a:rPr lang="en-US" dirty="0"/>
              <a:t>Risk Factors associate with the 23 Metrics:</a:t>
            </a:r>
          </a:p>
          <a:p>
            <a:pPr lvl="1"/>
            <a:r>
              <a:rPr lang="en-US" dirty="0"/>
              <a:t>The use of ‘sampling’ </a:t>
            </a:r>
          </a:p>
          <a:p>
            <a:pPr lvl="1"/>
            <a:r>
              <a:rPr lang="en-US" dirty="0"/>
              <a:t>The use of ‘substantial compliance’</a:t>
            </a:r>
          </a:p>
        </p:txBody>
      </p:sp>
    </p:spTree>
    <p:extLst>
      <p:ext uri="{BB962C8B-B14F-4D97-AF65-F5344CB8AC3E}">
        <p14:creationId xmlns:p14="http://schemas.microsoft.com/office/powerpoint/2010/main" val="243828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EE562B-E19C-4928-B2D8-2E2778A7D88C}"/>
              </a:ext>
            </a:extLst>
          </p:cNvPr>
          <p:cNvSpPr>
            <a:spLocks noGrp="1"/>
          </p:cNvSpPr>
          <p:nvPr>
            <p:ph type="sldNum" sz="quarter" idx="12"/>
          </p:nvPr>
        </p:nvSpPr>
        <p:spPr>
          <a:xfrm>
            <a:off x="11353800" y="6044226"/>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600" kern="1200">
                <a:solidFill>
                  <a:schemeClr val="accent3">
                    <a:shade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22FC1C-5701-4850-9BC5-A601E26A4A2E}" type="slidenum">
              <a:rPr lang="en-US" smtClean="0">
                <a:solidFill>
                  <a:srgbClr val="1B587C">
                    <a:shade val="75000"/>
                  </a:srgbClr>
                </a:solidFill>
              </a:rPr>
              <a:pPr/>
              <a:t>5</a:t>
            </a:fld>
            <a:endParaRPr lang="en-US" dirty="0">
              <a:solidFill>
                <a:srgbClr val="1B587C">
                  <a:shade val="75000"/>
                </a:srgbClr>
              </a:solidFill>
            </a:endParaRPr>
          </a:p>
        </p:txBody>
      </p:sp>
      <p:sp>
        <p:nvSpPr>
          <p:cNvPr id="3" name="Title 2">
            <a:extLst>
              <a:ext uri="{FF2B5EF4-FFF2-40B4-BE49-F238E27FC236}">
                <a16:creationId xmlns:a16="http://schemas.microsoft.com/office/drawing/2014/main" id="{2335C5CA-C76D-4C52-82CE-FA0EBFEB71AD}"/>
              </a:ext>
            </a:extLst>
          </p:cNvPr>
          <p:cNvSpPr>
            <a:spLocks noGrp="1"/>
          </p:cNvSpPr>
          <p:nvPr>
            <p:ph type="title"/>
          </p:nvPr>
        </p:nvSpPr>
        <p:spPr>
          <a:xfrm>
            <a:off x="1825752" y="288758"/>
            <a:ext cx="8534400" cy="698794"/>
          </a:xfrm>
        </p:spPr>
        <p:txBody>
          <a:bodyPr>
            <a:normAutofit/>
          </a:bodyPr>
          <a:lstStyle/>
          <a:p>
            <a:r>
              <a:rPr lang="en-US" dirty="0"/>
              <a:t>Metric 18 (Scour) Risk Factors</a:t>
            </a:r>
          </a:p>
        </p:txBody>
      </p:sp>
      <p:sp>
        <p:nvSpPr>
          <p:cNvPr id="8" name="Content Placeholder 7">
            <a:extLst>
              <a:ext uri="{FF2B5EF4-FFF2-40B4-BE49-F238E27FC236}">
                <a16:creationId xmlns:a16="http://schemas.microsoft.com/office/drawing/2014/main" id="{BE6A671A-3619-18A3-19DC-D2A2B7D23951}"/>
              </a:ext>
            </a:extLst>
          </p:cNvPr>
          <p:cNvSpPr>
            <a:spLocks noGrp="1"/>
          </p:cNvSpPr>
          <p:nvPr>
            <p:ph idx="1"/>
          </p:nvPr>
        </p:nvSpPr>
        <p:spPr/>
        <p:txBody>
          <a:bodyPr/>
          <a:lstStyle/>
          <a:p>
            <a:r>
              <a:rPr lang="en-US" dirty="0"/>
              <a:t>Risk-based and data-driven Scour Appraisals</a:t>
            </a:r>
          </a:p>
          <a:p>
            <a:endParaRPr lang="en-US" dirty="0"/>
          </a:p>
          <a:p>
            <a:r>
              <a:rPr lang="en-US" dirty="0"/>
              <a:t>Risk-based and data-driven Plans of Action</a:t>
            </a:r>
          </a:p>
        </p:txBody>
      </p:sp>
    </p:spTree>
    <p:extLst>
      <p:ext uri="{BB962C8B-B14F-4D97-AF65-F5344CB8AC3E}">
        <p14:creationId xmlns:p14="http://schemas.microsoft.com/office/powerpoint/2010/main" val="395907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EE562B-E19C-4928-B2D8-2E2778A7D88C}"/>
              </a:ext>
            </a:extLst>
          </p:cNvPr>
          <p:cNvSpPr>
            <a:spLocks noGrp="1"/>
          </p:cNvSpPr>
          <p:nvPr>
            <p:ph type="sldNum" sz="quarter" idx="12"/>
          </p:nvPr>
        </p:nvSpPr>
        <p:spPr>
          <a:xfrm>
            <a:off x="11353800" y="6044226"/>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600" kern="1200">
                <a:solidFill>
                  <a:schemeClr val="accent3">
                    <a:shade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22FC1C-5701-4850-9BC5-A601E26A4A2E}" type="slidenum">
              <a:rPr lang="en-US" smtClean="0">
                <a:solidFill>
                  <a:srgbClr val="1B587C">
                    <a:shade val="75000"/>
                  </a:srgbClr>
                </a:solidFill>
              </a:rPr>
              <a:pPr/>
              <a:t>6</a:t>
            </a:fld>
            <a:endParaRPr lang="en-US" dirty="0">
              <a:solidFill>
                <a:srgbClr val="1B587C">
                  <a:shade val="75000"/>
                </a:srgbClr>
              </a:solidFill>
            </a:endParaRPr>
          </a:p>
        </p:txBody>
      </p:sp>
      <p:sp>
        <p:nvSpPr>
          <p:cNvPr id="3" name="Title 2">
            <a:extLst>
              <a:ext uri="{FF2B5EF4-FFF2-40B4-BE49-F238E27FC236}">
                <a16:creationId xmlns:a16="http://schemas.microsoft.com/office/drawing/2014/main" id="{2335C5CA-C76D-4C52-82CE-FA0EBFEB71AD}"/>
              </a:ext>
            </a:extLst>
          </p:cNvPr>
          <p:cNvSpPr>
            <a:spLocks noGrp="1"/>
          </p:cNvSpPr>
          <p:nvPr>
            <p:ph type="title"/>
          </p:nvPr>
        </p:nvSpPr>
        <p:spPr>
          <a:xfrm>
            <a:off x="1825752" y="288758"/>
            <a:ext cx="8534400" cy="698794"/>
          </a:xfrm>
        </p:spPr>
        <p:txBody>
          <a:bodyPr>
            <a:normAutofit/>
          </a:bodyPr>
          <a:lstStyle/>
          <a:p>
            <a:r>
              <a:rPr lang="en-US" dirty="0"/>
              <a:t>NBIS Scour Regulations – 23 CFR 650.313(o)</a:t>
            </a:r>
          </a:p>
        </p:txBody>
      </p:sp>
      <p:sp>
        <p:nvSpPr>
          <p:cNvPr id="8" name="Content Placeholder 7">
            <a:extLst>
              <a:ext uri="{FF2B5EF4-FFF2-40B4-BE49-F238E27FC236}">
                <a16:creationId xmlns:a16="http://schemas.microsoft.com/office/drawing/2014/main" id="{BE6A671A-3619-18A3-19DC-D2A2B7D23951}"/>
              </a:ext>
            </a:extLst>
          </p:cNvPr>
          <p:cNvSpPr>
            <a:spLocks noGrp="1"/>
          </p:cNvSpPr>
          <p:nvPr>
            <p:ph idx="1"/>
          </p:nvPr>
        </p:nvSpPr>
        <p:spPr>
          <a:effectLst>
            <a:outerShdw sx="1000" sy="1000" algn="ctr" rotWithShape="0">
              <a:srgbClr val="000000"/>
            </a:outerShdw>
          </a:effectLst>
        </p:spPr>
        <p:txBody>
          <a:bodyPr/>
          <a:lstStyle/>
          <a:p>
            <a:r>
              <a:rPr lang="en-US" dirty="0"/>
              <a:t>(o) </a:t>
            </a:r>
            <a:r>
              <a:rPr lang="en-US" i="1" dirty="0"/>
              <a:t>Scour.</a:t>
            </a:r>
            <a:r>
              <a:rPr lang="en-US" dirty="0"/>
              <a:t> </a:t>
            </a:r>
          </a:p>
          <a:p>
            <a:pPr lvl="1"/>
            <a:r>
              <a:rPr lang="en-US" sz="2200" dirty="0"/>
              <a:t>(1) Perform a scour appraisal for all bridges over water,</a:t>
            </a:r>
            <a:r>
              <a:rPr lang="en-US" sz="2200" dirty="0">
                <a:solidFill>
                  <a:schemeClr val="tx1">
                    <a:alpha val="34000"/>
                  </a:schemeClr>
                </a:solidFill>
              </a:rPr>
              <a:t> </a:t>
            </a:r>
            <a:r>
              <a:rPr lang="en-US" sz="1800" dirty="0">
                <a:solidFill>
                  <a:schemeClr val="tx1">
                    <a:alpha val="34000"/>
                  </a:schemeClr>
                </a:solidFill>
              </a:rPr>
              <a:t>and document the process and results in the bridge file. </a:t>
            </a:r>
            <a:r>
              <a:rPr lang="en-US" sz="2200" dirty="0">
                <a:solidFill>
                  <a:schemeClr val="tx1">
                    <a:alpha val="98000"/>
                  </a:schemeClr>
                </a:solidFill>
              </a:rPr>
              <a:t>Re-appraise when necessary to reflect changing scour conditions</a:t>
            </a:r>
            <a:r>
              <a:rPr lang="en-US" sz="2000" dirty="0">
                <a:solidFill>
                  <a:schemeClr val="tx1">
                    <a:alpha val="34000"/>
                  </a:schemeClr>
                </a:solidFill>
              </a:rPr>
              <a:t>. </a:t>
            </a:r>
            <a:r>
              <a:rPr lang="en-US" sz="1800" dirty="0">
                <a:solidFill>
                  <a:schemeClr val="tx1">
                    <a:alpha val="34000"/>
                  </a:schemeClr>
                </a:solidFill>
              </a:rPr>
              <a:t>Scour appraisal procedures should be consistent with Hydraulic Engineering Circulars (HEC) 18 and 20. Guidance for scour evaluations is located in HEC 18 and 20, and guidance for scour assessment is located in HEC 20</a:t>
            </a:r>
          </a:p>
          <a:p>
            <a:pPr lvl="1"/>
            <a:r>
              <a:rPr lang="en-US" sz="2200" dirty="0"/>
              <a:t>(2) For bridges which are determined to be scour critical or have unknown foundations, prepare and document a scour POA for deployment of scour countermeasures for known and potential deficiencies, and to address safety </a:t>
            </a:r>
            <a:r>
              <a:rPr lang="en-US" sz="2300" dirty="0"/>
              <a:t>concerns. </a:t>
            </a:r>
            <a:r>
              <a:rPr lang="en-US" sz="1800" dirty="0">
                <a:solidFill>
                  <a:schemeClr val="tx1">
                    <a:alpha val="32000"/>
                  </a:schemeClr>
                </a:solidFill>
              </a:rPr>
              <a:t>The plan must address a schedule for repairing or installing physical and/or hydraulic scour countermeasures, and/or the use of monitoring as a scour countermeasure. Scour plans of actions should be consistent with HEC 18 and 23</a:t>
            </a:r>
          </a:p>
          <a:p>
            <a:pPr lvl="1"/>
            <a:r>
              <a:rPr lang="en-US" sz="2200" dirty="0"/>
              <a:t>(3) Execute action in accordance with the plan</a:t>
            </a:r>
          </a:p>
        </p:txBody>
      </p:sp>
    </p:spTree>
    <p:extLst>
      <p:ext uri="{BB962C8B-B14F-4D97-AF65-F5344CB8AC3E}">
        <p14:creationId xmlns:p14="http://schemas.microsoft.com/office/powerpoint/2010/main" val="403859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EE562B-E19C-4928-B2D8-2E2778A7D88C}"/>
              </a:ext>
            </a:extLst>
          </p:cNvPr>
          <p:cNvSpPr>
            <a:spLocks noGrp="1"/>
          </p:cNvSpPr>
          <p:nvPr>
            <p:ph type="sldNum" sz="quarter" idx="12"/>
          </p:nvPr>
        </p:nvSpPr>
        <p:spPr>
          <a:xfrm>
            <a:off x="11445240" y="6080760"/>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600" kern="1200">
                <a:solidFill>
                  <a:schemeClr val="accent3">
                    <a:shade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22FC1C-5701-4850-9BC5-A601E26A4A2E}" type="slidenum">
              <a:rPr lang="en-US" smtClean="0">
                <a:solidFill>
                  <a:srgbClr val="1B587C">
                    <a:shade val="75000"/>
                  </a:srgbClr>
                </a:solidFill>
              </a:rPr>
              <a:pPr/>
              <a:t>7</a:t>
            </a:fld>
            <a:endParaRPr lang="en-US" dirty="0">
              <a:solidFill>
                <a:srgbClr val="1B587C">
                  <a:shade val="75000"/>
                </a:srgbClr>
              </a:solidFill>
            </a:endParaRPr>
          </a:p>
        </p:txBody>
      </p:sp>
      <p:sp>
        <p:nvSpPr>
          <p:cNvPr id="2" name="Content Placeholder 1">
            <a:extLst>
              <a:ext uri="{FF2B5EF4-FFF2-40B4-BE49-F238E27FC236}">
                <a16:creationId xmlns:a16="http://schemas.microsoft.com/office/drawing/2014/main" id="{4DDAC234-E4B0-4D5E-9D88-0C022E7580A8}"/>
              </a:ext>
            </a:extLst>
          </p:cNvPr>
          <p:cNvSpPr>
            <a:spLocks noGrp="1"/>
          </p:cNvSpPr>
          <p:nvPr>
            <p:ph sz="quarter" idx="1"/>
          </p:nvPr>
        </p:nvSpPr>
        <p:spPr/>
        <p:txBody>
          <a:bodyPr>
            <a:normAutofit/>
          </a:bodyPr>
          <a:lstStyle/>
          <a:p>
            <a:endParaRPr lang="en-US" dirty="0"/>
          </a:p>
          <a:p>
            <a:pPr marL="0" indent="0">
              <a:buNone/>
            </a:pPr>
            <a:r>
              <a:rPr lang="en-US" sz="3000" b="1" dirty="0"/>
              <a:t>April 9, 2012 memo, applying risk to the Scour Program</a:t>
            </a:r>
          </a:p>
          <a:p>
            <a:pPr lvl="1"/>
            <a:r>
              <a:rPr lang="en-US" dirty="0">
                <a:solidFill>
                  <a:schemeClr val="tx2"/>
                </a:solidFill>
              </a:rPr>
              <a:t>Scour evaluation element</a:t>
            </a:r>
          </a:p>
          <a:p>
            <a:pPr lvl="2"/>
            <a:r>
              <a:rPr lang="en-US" dirty="0"/>
              <a:t>Scour evaluation vs. Scour assessment</a:t>
            </a:r>
          </a:p>
          <a:p>
            <a:pPr lvl="1"/>
            <a:r>
              <a:rPr lang="en-US" dirty="0"/>
              <a:t>Scour critical element</a:t>
            </a:r>
          </a:p>
          <a:p>
            <a:pPr lvl="1"/>
            <a:r>
              <a:rPr lang="en-US" dirty="0"/>
              <a:t>Unknown foundation element</a:t>
            </a:r>
          </a:p>
          <a:p>
            <a:pPr lvl="1"/>
            <a:r>
              <a:rPr lang="en-US" dirty="0"/>
              <a:t>Developing POAs</a:t>
            </a:r>
          </a:p>
          <a:p>
            <a:pPr lvl="1"/>
            <a:r>
              <a:rPr lang="en-US" dirty="0"/>
              <a:t>Owners may programmatically adopt a risk-based scour program</a:t>
            </a:r>
          </a:p>
          <a:p>
            <a:pPr lvl="2"/>
            <a:r>
              <a:rPr lang="en-US" dirty="0"/>
              <a:t>Should consider ‘Likelihood’ and ‘Consequence of failure’</a:t>
            </a:r>
          </a:p>
          <a:p>
            <a:pPr marL="274320" lvl="1" indent="0">
              <a:buNone/>
            </a:pPr>
            <a:endParaRPr lang="en-US" dirty="0"/>
          </a:p>
        </p:txBody>
      </p:sp>
      <p:sp>
        <p:nvSpPr>
          <p:cNvPr id="3" name="Title 2">
            <a:extLst>
              <a:ext uri="{FF2B5EF4-FFF2-40B4-BE49-F238E27FC236}">
                <a16:creationId xmlns:a16="http://schemas.microsoft.com/office/drawing/2014/main" id="{2335C5CA-C76D-4C52-82CE-FA0EBFEB71AD}"/>
              </a:ext>
            </a:extLst>
          </p:cNvPr>
          <p:cNvSpPr>
            <a:spLocks noGrp="1"/>
          </p:cNvSpPr>
          <p:nvPr>
            <p:ph type="title"/>
          </p:nvPr>
        </p:nvSpPr>
        <p:spPr>
          <a:xfrm>
            <a:off x="1825752" y="288758"/>
            <a:ext cx="8534400" cy="698794"/>
          </a:xfrm>
        </p:spPr>
        <p:txBody>
          <a:bodyPr>
            <a:normAutofit/>
          </a:bodyPr>
          <a:lstStyle/>
          <a:p>
            <a:r>
              <a:rPr lang="en-US" dirty="0"/>
              <a:t>Risk-Based, Data Driven Scour Program</a:t>
            </a:r>
          </a:p>
        </p:txBody>
      </p:sp>
    </p:spTree>
    <p:extLst>
      <p:ext uri="{BB962C8B-B14F-4D97-AF65-F5344CB8AC3E}">
        <p14:creationId xmlns:p14="http://schemas.microsoft.com/office/powerpoint/2010/main" val="46687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500"/>
                                        <p:tgtEl>
                                          <p:spTgt spid="2">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fade">
                                      <p:cBhvr>
                                        <p:cTn id="31" dur="500"/>
                                        <p:tgtEl>
                                          <p:spTgt spid="2">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Effect transition="in" filter="fade">
                                      <p:cBhvr>
                                        <p:cTn id="3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EE562B-E19C-4928-B2D8-2E2778A7D88C}"/>
              </a:ext>
            </a:extLst>
          </p:cNvPr>
          <p:cNvSpPr>
            <a:spLocks noGrp="1"/>
          </p:cNvSpPr>
          <p:nvPr>
            <p:ph type="sldNum" sz="quarter" idx="12"/>
          </p:nvPr>
        </p:nvSpPr>
        <p:spPr>
          <a:xfrm>
            <a:off x="11353800" y="6044226"/>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600" kern="1200">
                <a:solidFill>
                  <a:schemeClr val="accent3">
                    <a:shade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22FC1C-5701-4850-9BC5-A601E26A4A2E}" type="slidenum">
              <a:rPr lang="en-US" smtClean="0">
                <a:solidFill>
                  <a:srgbClr val="1B587C">
                    <a:shade val="75000"/>
                  </a:srgbClr>
                </a:solidFill>
              </a:rPr>
              <a:pPr/>
              <a:t>8</a:t>
            </a:fld>
            <a:endParaRPr lang="en-US" dirty="0">
              <a:solidFill>
                <a:srgbClr val="1B587C">
                  <a:shade val="75000"/>
                </a:srgbClr>
              </a:solidFill>
            </a:endParaRPr>
          </a:p>
        </p:txBody>
      </p:sp>
      <p:sp>
        <p:nvSpPr>
          <p:cNvPr id="3" name="Title 2">
            <a:extLst>
              <a:ext uri="{FF2B5EF4-FFF2-40B4-BE49-F238E27FC236}">
                <a16:creationId xmlns:a16="http://schemas.microsoft.com/office/drawing/2014/main" id="{2335C5CA-C76D-4C52-82CE-FA0EBFEB71AD}"/>
              </a:ext>
            </a:extLst>
          </p:cNvPr>
          <p:cNvSpPr>
            <a:spLocks noGrp="1"/>
          </p:cNvSpPr>
          <p:nvPr>
            <p:ph type="title"/>
          </p:nvPr>
        </p:nvSpPr>
        <p:spPr>
          <a:xfrm>
            <a:off x="1825752" y="288758"/>
            <a:ext cx="8534400" cy="698794"/>
          </a:xfrm>
        </p:spPr>
        <p:txBody>
          <a:bodyPr>
            <a:normAutofit/>
          </a:bodyPr>
          <a:lstStyle/>
          <a:p>
            <a:r>
              <a:rPr lang="en-US" dirty="0"/>
              <a:t>Scour Appraisal</a:t>
            </a:r>
          </a:p>
        </p:txBody>
      </p:sp>
      <p:sp>
        <p:nvSpPr>
          <p:cNvPr id="8" name="Content Placeholder 7">
            <a:extLst>
              <a:ext uri="{FF2B5EF4-FFF2-40B4-BE49-F238E27FC236}">
                <a16:creationId xmlns:a16="http://schemas.microsoft.com/office/drawing/2014/main" id="{BE6A671A-3619-18A3-19DC-D2A2B7D23951}"/>
              </a:ext>
            </a:extLst>
          </p:cNvPr>
          <p:cNvSpPr>
            <a:spLocks noGrp="1"/>
          </p:cNvSpPr>
          <p:nvPr>
            <p:ph idx="1"/>
          </p:nvPr>
        </p:nvSpPr>
        <p:spPr/>
        <p:txBody>
          <a:bodyPr/>
          <a:lstStyle/>
          <a:p>
            <a:r>
              <a:rPr lang="en-US" sz="2500" i="1" dirty="0"/>
              <a:t>Scour appraisal.</a:t>
            </a:r>
            <a:r>
              <a:rPr lang="en-US" sz="2500" dirty="0"/>
              <a:t> A risk-based and data-driven determination of a bridge's vulnerability to scour, resulting from the least stable result of scour that is either </a:t>
            </a:r>
            <a:r>
              <a:rPr lang="en-US" sz="2500" b="1" dirty="0"/>
              <a:t>observed</a:t>
            </a:r>
            <a:r>
              <a:rPr lang="en-US" sz="2500" dirty="0"/>
              <a:t>, or estimated through a </a:t>
            </a:r>
            <a:r>
              <a:rPr lang="en-US" sz="2500" b="1" dirty="0"/>
              <a:t>scour evaluation </a:t>
            </a:r>
            <a:r>
              <a:rPr lang="en-US" sz="2500" dirty="0"/>
              <a:t>or a </a:t>
            </a:r>
            <a:r>
              <a:rPr lang="en-US" sz="2500" b="1" dirty="0"/>
              <a:t>scour assessment</a:t>
            </a:r>
            <a:r>
              <a:rPr lang="en-US" sz="2500" dirty="0"/>
              <a:t>.</a:t>
            </a:r>
          </a:p>
          <a:p>
            <a:endParaRPr lang="en-US" sz="2500" dirty="0"/>
          </a:p>
          <a:p>
            <a:pPr lvl="1"/>
            <a:r>
              <a:rPr lang="en-US" sz="2500" i="1" dirty="0"/>
              <a:t>Scour evaluation.</a:t>
            </a:r>
            <a:r>
              <a:rPr lang="en-US" sz="2500" dirty="0"/>
              <a:t> The application of hydraulic analysis to estimate scour depths and determine bridge and substructure stability considering potential scour (HEC-18/20).</a:t>
            </a:r>
          </a:p>
          <a:p>
            <a:endParaRPr lang="en-US" sz="2500" dirty="0"/>
          </a:p>
          <a:p>
            <a:pPr lvl="1"/>
            <a:r>
              <a:rPr lang="en-US" sz="2500" i="1" dirty="0"/>
              <a:t>Scour assessment.</a:t>
            </a:r>
            <a:r>
              <a:rPr lang="en-US" sz="2500" dirty="0"/>
              <a:t> The determination of an existing bridge's vulnerability to scour which considers stream stability and scour potential (HEC-20).</a:t>
            </a:r>
          </a:p>
          <a:p>
            <a:endParaRPr lang="en-US" sz="2400" dirty="0"/>
          </a:p>
        </p:txBody>
      </p:sp>
    </p:spTree>
    <p:extLst>
      <p:ext uri="{BB962C8B-B14F-4D97-AF65-F5344CB8AC3E}">
        <p14:creationId xmlns:p14="http://schemas.microsoft.com/office/powerpoint/2010/main" val="68291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EE562B-E19C-4928-B2D8-2E2778A7D88C}"/>
              </a:ext>
            </a:extLst>
          </p:cNvPr>
          <p:cNvSpPr>
            <a:spLocks noGrp="1"/>
          </p:cNvSpPr>
          <p:nvPr>
            <p:ph type="sldNum" sz="quarter" idx="12"/>
          </p:nvPr>
        </p:nvSpPr>
        <p:spPr>
          <a:xfrm>
            <a:off x="11353800" y="6044226"/>
            <a:ext cx="457200" cy="441325"/>
          </a:xfrm>
          <a:prstGeom prst="rect">
            <a:avLst/>
          </a:prstGeom>
        </p:spPr>
        <p:txBody>
          <a:bodyPr vert="horz" lIns="45720" rIns="45720" anchor="ctr">
            <a:normAutofit/>
          </a:bodyPr>
          <a:lstStyle>
            <a:defPPr>
              <a:defRPr lang="en-US"/>
            </a:defPPr>
            <a:lvl1pPr marL="0" algn="ctr" defTabSz="457200" rtl="0" eaLnBrk="1" latinLnBrk="0" hangingPunct="1">
              <a:defRPr kumimoji="0" sz="1600" kern="1200">
                <a:solidFill>
                  <a:schemeClr val="accent3">
                    <a:shade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22FC1C-5701-4850-9BC5-A601E26A4A2E}" type="slidenum">
              <a:rPr lang="en-US" smtClean="0">
                <a:solidFill>
                  <a:srgbClr val="1B587C">
                    <a:shade val="75000"/>
                  </a:srgbClr>
                </a:solidFill>
              </a:rPr>
              <a:pPr/>
              <a:t>9</a:t>
            </a:fld>
            <a:endParaRPr lang="en-US" dirty="0">
              <a:solidFill>
                <a:srgbClr val="1B587C">
                  <a:shade val="75000"/>
                </a:srgbClr>
              </a:solidFill>
            </a:endParaRPr>
          </a:p>
        </p:txBody>
      </p:sp>
      <p:sp>
        <p:nvSpPr>
          <p:cNvPr id="3" name="Title 2">
            <a:extLst>
              <a:ext uri="{FF2B5EF4-FFF2-40B4-BE49-F238E27FC236}">
                <a16:creationId xmlns:a16="http://schemas.microsoft.com/office/drawing/2014/main" id="{2335C5CA-C76D-4C52-82CE-FA0EBFEB71AD}"/>
              </a:ext>
            </a:extLst>
          </p:cNvPr>
          <p:cNvSpPr>
            <a:spLocks noGrp="1"/>
          </p:cNvSpPr>
          <p:nvPr>
            <p:ph type="title"/>
          </p:nvPr>
        </p:nvSpPr>
        <p:spPr>
          <a:xfrm>
            <a:off x="1825752" y="288758"/>
            <a:ext cx="8534400" cy="698794"/>
          </a:xfrm>
        </p:spPr>
        <p:txBody>
          <a:bodyPr>
            <a:normAutofit/>
          </a:bodyPr>
          <a:lstStyle/>
          <a:p>
            <a:r>
              <a:rPr lang="en-US" dirty="0"/>
              <a:t>Plans of Action (POAs)</a:t>
            </a:r>
          </a:p>
        </p:txBody>
      </p:sp>
      <p:sp>
        <p:nvSpPr>
          <p:cNvPr id="8" name="Content Placeholder 7">
            <a:extLst>
              <a:ext uri="{FF2B5EF4-FFF2-40B4-BE49-F238E27FC236}">
                <a16:creationId xmlns:a16="http://schemas.microsoft.com/office/drawing/2014/main" id="{BE6A671A-3619-18A3-19DC-D2A2B7D23951}"/>
              </a:ext>
            </a:extLst>
          </p:cNvPr>
          <p:cNvSpPr>
            <a:spLocks noGrp="1"/>
          </p:cNvSpPr>
          <p:nvPr>
            <p:ph idx="1"/>
          </p:nvPr>
        </p:nvSpPr>
        <p:spPr/>
        <p:txBody>
          <a:bodyPr/>
          <a:lstStyle/>
          <a:p>
            <a:r>
              <a:rPr lang="en-US" sz="2400" i="1" dirty="0"/>
              <a:t>Scour plan of action (POA).</a:t>
            </a:r>
            <a:r>
              <a:rPr lang="en-US" sz="2400" dirty="0"/>
              <a:t> Procedures for bridge inspectors and engineers in managing each bridge determined to be scour critical or that has unknown foundation</a:t>
            </a:r>
          </a:p>
          <a:p>
            <a:endParaRPr lang="en-US" sz="2400" dirty="0"/>
          </a:p>
          <a:p>
            <a:r>
              <a:rPr lang="en-US" sz="2600" u="sng" dirty="0"/>
              <a:t>2 primary components:</a:t>
            </a:r>
          </a:p>
          <a:p>
            <a:endParaRPr lang="en-US" sz="2400" dirty="0"/>
          </a:p>
          <a:p>
            <a:pPr lvl="1"/>
            <a:r>
              <a:rPr lang="en-US" sz="2400" dirty="0"/>
              <a:t>instructions regarding the type and frequency of inspections to be made at the bridge while monitoring the bridge</a:t>
            </a:r>
          </a:p>
          <a:p>
            <a:pPr lvl="1"/>
            <a:endParaRPr lang="en-US" sz="2400" dirty="0"/>
          </a:p>
          <a:p>
            <a:pPr lvl="1"/>
            <a:r>
              <a:rPr lang="en-US" sz="2400" dirty="0"/>
              <a:t>schedule for the timely design and construction of scour countermeasures</a:t>
            </a:r>
          </a:p>
        </p:txBody>
      </p:sp>
    </p:spTree>
    <p:extLst>
      <p:ext uri="{BB962C8B-B14F-4D97-AF65-F5344CB8AC3E}">
        <p14:creationId xmlns:p14="http://schemas.microsoft.com/office/powerpoint/2010/main" val="360145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239&quot;&gt;&lt;object type=&quot;3&quot; unique_id=&quot;10240&quot;&gt;&lt;property id=&quot;20148&quot; value=&quot;5&quot;/&gt;&lt;property id=&quot;20300&quot; value=&quot;Slide 1 - &amp;quot;Office of Bridges &amp;amp; Structures  Geotechnical &amp;amp; Hydraulic Engineering Team&amp;quot;&quot;/&gt;&lt;property id=&quot;20307&quot; value=&quot;286&quot;/&gt;&lt;/object&gt;&lt;object type=&quot;3&quot; unique_id=&quot;58635&quot;&gt;&lt;property id=&quot;20148&quot; value=&quot;5&quot;/&gt;&lt;property id=&quot;20300&quot; value=&quot;Slide 5 - &amp;quot;Who does Geotech &amp;amp; Hydraulics work with?&amp;quot;&quot;/&gt;&lt;property id=&quot;20307&quot; value=&quot;328&quot;/&gt;&lt;/object&gt;&lt;object type=&quot;3&quot; unique_id=&quot;58636&quot;&gt;&lt;property id=&quot;20148&quot; value=&quot;5&quot;/&gt;&lt;property id=&quot;20300&quot; value=&quot;Slide 6 - &amp;quot;Why are Geotech &amp;amp; Hydraulics Activities Important?&amp;quot;&quot;/&gt;&lt;property id=&quot;20307&quot; value=&quot;329&quot;/&gt;&lt;/object&gt;&lt;object type=&quot;3&quot; unique_id=&quot;58637&quot;&gt;&lt;property id=&quot;20148&quot; value=&quot;5&quot;/&gt;&lt;property id=&quot;20300&quot; value=&quot;Slide 23 - &amp;quot;Who is Eric Brown?&amp;quot;&quot;/&gt;&lt;property id=&quot;20307&quot; value=&quot;312&quot;/&gt;&lt;/object&gt;&lt;object type=&quot;3&quot; unique_id=&quot;58648&quot;&gt;&lt;property id=&quot;20148&quot; value=&quot;5&quot;/&gt;&lt;property id=&quot;20300&quot; value=&quot;Slide 20 - &amp;quot;Who is Paul Sharp?&amp;quot;&quot;/&gt;&lt;property id=&quot;20307&quot; value=&quot;323&quot;/&gt;&lt;/object&gt;&lt;object type=&quot;3&quot; unique_id=&quot;58649&quot;&gt;&lt;property id=&quot;20148&quot; value=&quot;5&quot;/&gt;&lt;property id=&quot;20300&quot; value=&quot;Slide 21 - &amp;quot;What does Paul do?&amp;quot;&quot;/&gt;&lt;property id=&quot;20307&quot; value=&quot;324&quot;/&gt;&lt;/object&gt;&lt;object type=&quot;3&quot; unique_id=&quot;58651&quot;&gt;&lt;property id=&quot;20148&quot; value=&quot;5&quot;/&gt;&lt;property id=&quot;20300&quot; value=&quot;Slide 30 - &amp;quot;Thank You!&amp;quot;&quot;/&gt;&lt;property id=&quot;20307&quot; value=&quot;326&quot;/&gt;&lt;/object&gt;&lt;object type=&quot;3&quot; unique_id=&quot;58858&quot;&gt;&lt;property id=&quot;20148&quot; value=&quot;5&quot;/&gt;&lt;property id=&quot;20300&quot; value=&quot;Slide 3 - &amp;quot;What Areas are Geotech &amp;amp; Hydraulics Involved In?&amp;quot;&quot;/&gt;&lt;property id=&quot;20307&quot; value=&quot;332&quot;/&gt;&lt;/object&gt;&lt;object type=&quot;3&quot; unique_id=&quot;59220&quot;&gt;&lt;property id=&quot;20148&quot; value=&quot;5&quot;/&gt;&lt;property id=&quot;20300&quot; value=&quot;Slide 10 - &amp;quot;Who ARE these Geotech &amp;amp; Hydraulic Engineers? &amp;quot;&quot;/&gt;&lt;property id=&quot;20307&quot; value=&quot;334&quot;/&gt;&lt;/object&gt;&lt;object type=&quot;3&quot; unique_id=&quot;59221&quot;&gt;&lt;property id=&quot;20148&quot; value=&quot;5&quot;/&gt;&lt;property id=&quot;20300&quot; value=&quot;Slide 4 - &amp;quot;How does Geotech &amp;amp; Hydraulics Align with Programs?&amp;quot;&quot;/&gt;&lt;property id=&quot;20307&quot; value=&quot;333&quot;/&gt;&lt;/object&gt;&lt;object type=&quot;3&quot; unique_id=&quot;59222&quot;&gt;&lt;property id=&quot;20148&quot; value=&quot;5&quot;/&gt;&lt;property id=&quot;20300&quot; value=&quot;Slide 14 - &amp;quot;Who is Silas Nichols?&amp;quot;&quot;/&gt;&lt;property id=&quot;20307&quot; value=&quot;335&quot;/&gt;&lt;/object&gt;&lt;object type=&quot;3&quot; unique_id=&quot;59226&quot;&gt;&lt;property id=&quot;20148&quot; value=&quot;5&quot;/&gt;&lt;property id=&quot;20300&quot; value=&quot;Slide 25 - &amp;quot;What can Eric do for YOU?&amp;quot;&quot;/&gt;&lt;property id=&quot;20307&quot; value=&quot;340&quot;/&gt;&lt;/object&gt;&lt;object type=&quot;3&quot; unique_id=&quot;59227&quot;&gt;&lt;property id=&quot;20148&quot; value=&quot;5&quot;/&gt;&lt;property id=&quot;20300&quot; value=&quot;Slide 17 - &amp;quot;Who is Khalid Mohamed?&amp;quot;&quot;/&gt;&lt;property id=&quot;20307&quot; value=&quot;339&quot;/&gt;&lt;/object&gt;&lt;object type=&quot;3&quot; unique_id=&quot;60314&quot;&gt;&lt;property id=&quot;20148&quot; value=&quot;5&quot;/&gt;&lt;property id=&quot;20300&quot; value=&quot;Slide 15 - &amp;quot;What does Silas do?&amp;quot;&quot;/&gt;&lt;property id=&quot;20307&quot; value=&quot;344&quot;/&gt;&lt;/object&gt;&lt;object type=&quot;3&quot; unique_id=&quot;60695&quot;&gt;&lt;property id=&quot;20148&quot; value=&quot;5&quot;/&gt;&lt;property id=&quot;20300&quot; value=&quot;Slide 16 - &amp;quot;What can Silas do for YOU?&amp;quot;&quot;/&gt;&lt;property id=&quot;20307&quot; value=&quot;349&quot;/&gt;&lt;/object&gt;&lt;object type=&quot;3&quot; unique_id=&quot;60696&quot;&gt;&lt;property id=&quot;20148&quot; value=&quot;5&quot;/&gt;&lt;property id=&quot;20300&quot; value=&quot;Slide 22 - &amp;quot;What can Paul do for YOU?&amp;quot;&quot;/&gt;&lt;property id=&quot;20307&quot; value=&quot;350&quot;/&gt;&lt;/object&gt;&lt;object type=&quot;3&quot; unique_id=&quot;61868&quot;&gt;&lt;property id=&quot;20148&quot; value=&quot;5&quot;/&gt;&lt;property id=&quot;20300&quot; value=&quot;Slide 12 - &amp;quot;What does Joe do?&amp;quot;&quot;/&gt;&lt;property id=&quot;20307&quot; value=&quot;354&quot;/&gt;&lt;/object&gt;&lt;object type=&quot;3&quot; unique_id=&quot;61869&quot;&gt;&lt;property id=&quot;20148&quot; value=&quot;5&quot;/&gt;&lt;property id=&quot;20300&quot; value=&quot;Slide 13 - &amp;quot;What can Joe do for YOU?&amp;quot;&quot;/&gt;&lt;property id=&quot;20307&quot; value=&quot;353&quot;/&gt;&lt;/object&gt;&lt;object type=&quot;3&quot; unique_id=&quot;62159&quot;&gt;&lt;property id=&quot;20148&quot; value=&quot;5&quot;/&gt;&lt;property id=&quot;20300&quot; value=&quot;Slide 2 - &amp;quot;When did HQ establish Geotech &amp;amp; Hydraulics?&amp;quot;&quot;/&gt;&lt;property id=&quot;20307&quot; value=&quot;356&quot;/&gt;&lt;/object&gt;&lt;object type=&quot;3&quot; unique_id=&quot;62292&quot;&gt;&lt;property id=&quot;20148&quot; value=&quot;5&quot;/&gt;&lt;property id=&quot;20300&quot; value=&quot;Slide 24 - &amp;quot;What Does Eric Do?&amp;quot;&quot;/&gt;&lt;property id=&quot;20307&quot; value=&quot;357&quot;/&gt;&lt;/object&gt;&lt;object type=&quot;3&quot; unique_id=&quot;62293&quot;&gt;&lt;property id=&quot;20148&quot; value=&quot;5&quot;/&gt;&lt;property id=&quot;20300&quot; value=&quot;Slide 18 - &amp;quot;What Does Khalid Do?&amp;quot;&quot;/&gt;&lt;property id=&quot;20307&quot; value=&quot;358&quot;/&gt;&lt;/object&gt;&lt;object type=&quot;3&quot; unique_id=&quot;62428&quot;&gt;&lt;property id=&quot;20148&quot; value=&quot;5&quot;/&gt;&lt;property id=&quot;20300&quot; value=&quot;Slide 7 - &amp;quot;How would you (likely) know about Geotech &amp;amp; Hydraulics?&amp;quot;&quot;/&gt;&lt;property id=&quot;20307&quot; value=&quot;360&quot;/&gt;&lt;/object&gt;&lt;object type=&quot;3&quot; unique_id=&quot;62429&quot;&gt;&lt;property id=&quot;20148&quot; value=&quot;5&quot;/&gt;&lt;property id=&quot;20300&quot; value=&quot;Slide 11 - &amp;quot;Who is Joe Krolak?&amp;quot;&quot;/&gt;&lt;property id=&quot;20307&quot; value=&quot;359&quot;/&gt;&lt;/object&gt;&lt;object type=&quot;3&quot; unique_id=&quot;62932&quot;&gt;&lt;property id=&quot;20148&quot; value=&quot;5&quot;/&gt;&lt;property id=&quot;20300&quot; value=&quot;Slide 19 - &amp;quot;What can Khalid do for YOU?&amp;quot;&quot;/&gt;&lt;property id=&quot;20307&quot; value=&quot;362&quot;/&gt;&lt;/object&gt;&lt;object type=&quot;3&quot; unique_id=&quot;63189&quot;&gt;&lt;property id=&quot;20148&quot; value=&quot;5&quot;/&gt;&lt;property id=&quot;20300&quot; value=&quot;Slide 8 - &amp;quot;How would you (likely) know about Geotech &amp;amp; Hydraulics?&amp;quot;&quot;/&gt;&lt;property id=&quot;20307&quot; value=&quot;363&quot;/&gt;&lt;/object&gt;&lt;object type=&quot;3&quot; unique_id=&quot;63190&quot;&gt;&lt;property id=&quot;20148&quot; value=&quot;5&quot;/&gt;&lt;property id=&quot;20300&quot; value=&quot;Slide 9 - &amp;quot;How would you (likely) know about Geotech &amp;amp; Hydraulics?&amp;quot;&quot;/&gt;&lt;property id=&quot;20307&quot; value=&quot;364&quot;/&gt;&lt;/object&gt;&lt;object type=&quot;3&quot; unique_id=&quot;63872&quot;&gt;&lt;property id=&quot;20148&quot; value=&quot;5&quot;/&gt;&lt;property id=&quot;20300&quot; value=&quot;Slide 26 - &amp;quot;Who is Daniel Sharar-Salgado?&amp;quot;&quot;/&gt;&lt;property id=&quot;20307&quot; value=&quot;365&quot;/&gt;&lt;/object&gt;&lt;object type=&quot;3&quot; unique_id=&quot;63873&quot;&gt;&lt;property id=&quot;20148&quot; value=&quot;5&quot;/&gt;&lt;property id=&quot;20300&quot; value=&quot;Slide 27 - &amp;quot;What Does Daniel Do?&amp;quot;&quot;/&gt;&lt;property id=&quot;20307&quot; value=&quot;366&quot;/&gt;&lt;/object&gt;&lt;object type=&quot;3&quot; unique_id=&quot;63874&quot;&gt;&lt;property id=&quot;20148&quot; value=&quot;5&quot;/&gt;&lt;property id=&quot;20300&quot; value=&quot;Slide 28 - &amp;quot;What can Daniel do for YOU?&amp;quot;&quot;/&gt;&lt;property id=&quot;20307&quot; value=&quot;367&quot;/&gt;&lt;/object&gt;&lt;object type=&quot;3&quot; unique_id=&quot;72575&quot;&gt;&lt;property id=&quot;20148&quot; value=&quot;5&quot;/&gt;&lt;property id=&quot;20300&quot; value=&quot;Slide 29 - &amp;quot;Please feel free to visit us!&amp;quot;&quot;/&gt;&lt;property id=&quot;20307&quot; value=&quot;368&quot;/&gt;&lt;/object&gt;&lt;/object&gt;&lt;object type=&quot;8&quot; unique_id=&quot;10301&quot;&gt;&lt;/object&gt;&lt;/object&gt;&lt;/database&gt;"/>
  <p:tag name="SECTOMILLISECCONVERTED" val="1"/>
</p:tagLst>
</file>

<file path=ppt/theme/theme1.xml><?xml version="1.0" encoding="utf-8"?>
<a:theme xmlns:a="http://schemas.openxmlformats.org/drawingml/2006/main" name="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tion1_V2" id="{7EEBD917-137D-418D-A690-8FA5F4F135C1}" vid="{AD8689AF-C3D2-4141-B1DB-BCC67B81D4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1E19386D6C3345A0DB7DE9E12BDB56" ma:contentTypeVersion="3" ma:contentTypeDescription="Create a new document." ma:contentTypeScope="" ma:versionID="49006ecc213bb563afa51b4720c95d55">
  <xsd:schema xmlns:xsd="http://www.w3.org/2001/XMLSchema" xmlns:xs="http://www.w3.org/2001/XMLSchema" xmlns:p="http://schemas.microsoft.com/office/2006/metadata/properties" targetNamespace="http://schemas.microsoft.com/office/2006/metadata/properties" ma:root="true" ma:fieldsID="3c6d6999b258fe523918ae99dde6732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8748123-7B7B-47FA-A6BE-EC2BC454BB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589F042-7387-434A-B4B2-69029AC48FF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345192F-DF51-4809-97BA-0BC1581AEBB8}">
  <ds:schemaRefs>
    <ds:schemaRef ds:uri="http://schemas.microsoft.com/sharepoint/v3/contenttype/forms"/>
  </ds:schemaRefs>
</ds:datastoreItem>
</file>

<file path=customXml/itemProps4.xml><?xml version="1.0" encoding="utf-8"?>
<ds:datastoreItem xmlns:ds="http://schemas.openxmlformats.org/officeDocument/2006/customXml" ds:itemID="{3BA5D612-AC25-4B33-83E8-A42ECA0B62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Verve</Template>
  <TotalTime>12586</TotalTime>
  <Words>1550</Words>
  <Application>Microsoft Office PowerPoint</Application>
  <PresentationFormat>Widescreen</PresentationFormat>
  <Paragraphs>164</Paragraphs>
  <Slides>17</Slides>
  <Notes>17</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Arial</vt:lpstr>
      <vt:lpstr>Book Antiqua</vt:lpstr>
      <vt:lpstr>Calibri</vt:lpstr>
      <vt:lpstr>Century Gothic</vt:lpstr>
      <vt:lpstr>Times New Roman</vt:lpstr>
      <vt:lpstr>Sales Direction 16X9</vt:lpstr>
      <vt:lpstr> FHWA Metric #18, National Bridge Inspection Standards</vt:lpstr>
      <vt:lpstr>DISCLAIMER</vt:lpstr>
      <vt:lpstr>FHWA’s 23 Metrics Process</vt:lpstr>
      <vt:lpstr>FHWA’s Risk-based and Data-driven Process</vt:lpstr>
      <vt:lpstr>Metric 18 (Scour) Risk Factors</vt:lpstr>
      <vt:lpstr>NBIS Scour Regulations – 23 CFR 650.313(o)</vt:lpstr>
      <vt:lpstr>Risk-Based, Data Driven Scour Program</vt:lpstr>
      <vt:lpstr>Scour Appraisal</vt:lpstr>
      <vt:lpstr>Plans of Action (POAs)</vt:lpstr>
      <vt:lpstr>Metric 18 Criteria</vt:lpstr>
      <vt:lpstr>Metric 18 Compliance</vt:lpstr>
      <vt:lpstr>PowerPoint Presentation</vt:lpstr>
      <vt:lpstr>FHWA Division Bridge Engineer</vt:lpstr>
      <vt:lpstr>State Hydraulic Engineers</vt:lpstr>
      <vt:lpstr>Ayres Associates</vt:lpstr>
      <vt:lpstr>M18 - Substantial Compliance Determination</vt:lpstr>
      <vt:lpstr>Low Risk POA</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Infrastructure Overview</dc:title>
  <dc:creator>Antonio Nieves Torres</dc:creator>
  <cp:lastModifiedBy>Edwards, Antonio</cp:lastModifiedBy>
  <cp:revision>225</cp:revision>
  <cp:lastPrinted>2024-08-21T14:40:15Z</cp:lastPrinted>
  <dcterms:created xsi:type="dcterms:W3CDTF">2017-04-13T14:46:37Z</dcterms:created>
  <dcterms:modified xsi:type="dcterms:W3CDTF">2024-08-28T20:24:09Z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0x0101004D1E19386D6C3345A0DB7DE9E12BDB56</vt:lpwstr>
  </property>
  <property fmtid="{D5CDD505-2E9C-101B-9397-08002B2CF9AE}" pid="3" name="_dlc_DocIdItemGuid">
    <vt:lpwstr>38fd942f-26c3-4262-9f0e-b23695ce2769</vt:lpwstr>
  </property>
  <property fmtid="{D5CDD505-2E9C-101B-9397-08002B2CF9AE}" pid="4" name="_dlc_DocId">
    <vt:lpwstr>7E7EFUKAKD22-275-3177</vt:lpwstr>
  </property>
  <property fmtid="{D5CDD505-2E9C-101B-9397-08002B2CF9AE}" pid="5" name="_dlc_DocIdUrl">
    <vt:lpwstr>http://our.dot.gov/office/fhwa.hq/OfficeofInfrastructure/HIF-1/_layouts/DocIdRedir.aspx?ID=7E7EFUKAKD22-275-3177, 7E7EFUKAKD22-275-3177</vt:lpwstr>
  </property>
</Properties>
</file>